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3"/>
  </p:notesMasterIdLst>
  <p:handoutMasterIdLst>
    <p:handoutMasterId r:id="rId34"/>
  </p:handoutMasterIdLst>
  <p:sldIdLst>
    <p:sldId id="293" r:id="rId3"/>
    <p:sldId id="297" r:id="rId4"/>
    <p:sldId id="379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80" r:id="rId27"/>
    <p:sldId id="375" r:id="rId28"/>
    <p:sldId id="376" r:id="rId29"/>
    <p:sldId id="377" r:id="rId30"/>
    <p:sldId id="378" r:id="rId31"/>
    <p:sldId id="381" r:id="rId3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Verdana" panose="020B0604030504040204" pitchFamily="34" charset="0"/>
      <p:regular r:id="rId39"/>
      <p:bold r:id="rId40"/>
      <p:italic r:id="rId41"/>
      <p:boldItalic r:id="rId42"/>
    </p:embeddedFont>
    <p:embeddedFont>
      <p:font typeface="Garamond" panose="02020404030301010803" pitchFamily="18" charset="0"/>
      <p:regular r:id="rId43"/>
      <p:bold r:id="rId44"/>
      <p: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201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B37E17FF-ECBF-4CE7-9223-66D06004A2C9}" type="slidenum">
              <a:rPr>
                <a:latin typeface="Times New Roman" pitchFamily="18" charset="0"/>
              </a:rPr>
              <a:pPr/>
              <a:t>4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67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EDFB00B-30B4-449F-97BA-870AE93D0A42}" type="slidenum">
              <a:rPr sz="1200">
                <a:latin typeface="Times New Roman" pitchFamily="18" charset="0"/>
              </a:rPr>
              <a:pPr algn="r" eaLnBrk="1" hangingPunct="1"/>
              <a:t>13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Добавлено время запаздывания также в ОБОРУДОВАНИЕ HYPACK®.</a:t>
            </a:r>
          </a:p>
        </p:txBody>
      </p:sp>
    </p:spTree>
    <p:extLst>
      <p:ext uri="{BB962C8B-B14F-4D97-AF65-F5344CB8AC3E}">
        <p14:creationId xmlns:p14="http://schemas.microsoft.com/office/powerpoint/2010/main" val="2577255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A4E5BD6-8A1B-4492-B7AB-657B3F78DE54}" type="slidenum">
              <a:rPr sz="1200">
                <a:latin typeface="Times New Roman" pitchFamily="18" charset="0"/>
              </a:rPr>
              <a:pPr algn="r" eaLnBrk="1" hangingPunct="1"/>
              <a:t>14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Слово «приличные» глубины немного субъективно... возможно, «очевидные» или «явные»?</a:t>
            </a:r>
          </a:p>
        </p:txBody>
      </p:sp>
    </p:spTree>
    <p:extLst>
      <p:ext uri="{BB962C8B-B14F-4D97-AF65-F5344CB8AC3E}">
        <p14:creationId xmlns:p14="http://schemas.microsoft.com/office/powerpoint/2010/main" val="30769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9A4394B-8DBD-42AE-BED6-2A551E4E4AF5}" type="slidenum">
              <a:rPr sz="1200">
                <a:latin typeface="Times New Roman" pitchFamily="18" charset="0"/>
              </a:rPr>
              <a:pPr algn="r" eaLnBrk="1" hangingPunct="1"/>
              <a:t>15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Слово «приличные» глубины немного субъективно... возможно, «очевидные» или «явные»?</a:t>
            </a:r>
          </a:p>
        </p:txBody>
      </p:sp>
    </p:spTree>
    <p:extLst>
      <p:ext uri="{BB962C8B-B14F-4D97-AF65-F5344CB8AC3E}">
        <p14:creationId xmlns:p14="http://schemas.microsoft.com/office/powerpoint/2010/main" val="1593008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FD9262F2-951D-44D7-A234-A7F79343F2F1}" type="slidenum">
              <a:rPr>
                <a:latin typeface="Times New Roman" pitchFamily="18" charset="0"/>
              </a:rPr>
              <a:pPr/>
              <a:t>18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44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7DC737E-021F-40A0-95F6-58C61239B2E4}" type="slidenum">
              <a:rPr>
                <a:latin typeface="Times New Roman" pitchFamily="18" charset="0"/>
              </a:rPr>
              <a:pPr/>
              <a:t>19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208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3A9DA8D-1AB0-4342-AECF-F94F4FFE72C5}" type="slidenum">
              <a:rPr>
                <a:latin typeface="Times New Roman" pitchFamily="18" charset="0"/>
              </a:rPr>
              <a:pPr/>
              <a:t>20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71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EDD9E138-EC01-4670-A5DF-C9FF4D81A12C}" type="slidenum">
              <a:rPr>
                <a:latin typeface="Times New Roman" pitchFamily="18" charset="0"/>
              </a:rPr>
              <a:pPr/>
              <a:t>21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237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9156" name="Slide Number Placeholder 3"/>
          <p:cNvSpPr txBox="1">
            <a:spLocks noGrp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B8489A0-5E3B-4EA0-B967-9AFE5CBD913B}" type="slidenum">
              <a:rPr sz="1200">
                <a:latin typeface="Times New Roman" pitchFamily="18" charset="0"/>
              </a:rPr>
              <a:pPr algn="r" eaLnBrk="1" hangingPunct="1"/>
              <a:t>23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55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DB3B9C56-387F-4D96-B396-816CC2F511E5}" type="slidenum">
              <a:rPr>
                <a:latin typeface="Times New Roman" pitchFamily="18" charset="0"/>
              </a:rPr>
              <a:pPr/>
              <a:t>24</a:t>
            </a:fld>
            <a:endParaRPr lang="ru-RU" altLang="en-US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Пат просил пример с индуцированной качкой.</a:t>
            </a:r>
          </a:p>
        </p:txBody>
      </p:sp>
    </p:spTree>
    <p:extLst>
      <p:ext uri="{BB962C8B-B14F-4D97-AF65-F5344CB8AC3E}">
        <p14:creationId xmlns:p14="http://schemas.microsoft.com/office/powerpoint/2010/main" val="2638852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23E95ED-305B-4E28-A886-8B10FCBD0C6E}" type="slidenum">
              <a:rPr>
                <a:latin typeface="Times New Roman" pitchFamily="18" charset="0"/>
              </a:rPr>
              <a:pPr/>
              <a:t>26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3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9CD07A8A-6C20-4063-9687-FC6A478010C3}" type="slidenum">
              <a:rPr>
                <a:latin typeface="Times New Roman" pitchFamily="18" charset="0"/>
              </a:rPr>
              <a:pPr/>
              <a:t>5</a:t>
            </a:fld>
            <a:endParaRPr lang="ru-RU" altLang="en-US">
              <a:latin typeface="Times New Roman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12496031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522FBDBE-7FC3-4B46-B92C-94611C386386}" type="slidenum">
              <a:rPr>
                <a:latin typeface="Times New Roman" pitchFamily="18" charset="0"/>
              </a:rPr>
              <a:pPr/>
              <a:t>27</a:t>
            </a:fld>
            <a:endParaRPr lang="ru-RU" altLang="en-US"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Пат предложил блок-схему.  </a:t>
            </a:r>
          </a:p>
        </p:txBody>
      </p:sp>
    </p:spTree>
    <p:extLst>
      <p:ext uri="{BB962C8B-B14F-4D97-AF65-F5344CB8AC3E}">
        <p14:creationId xmlns:p14="http://schemas.microsoft.com/office/powerpoint/2010/main" val="2523869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1DE897E-8394-4BF4-8B3C-B673571A06CF}" type="slidenum">
              <a:rPr sz="1200">
                <a:latin typeface="Times New Roman" pitchFamily="18" charset="0"/>
              </a:rPr>
              <a:pPr algn="r" eaLnBrk="1" hangingPunct="1"/>
              <a:t>28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3188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BD9142E-5754-4A3A-895B-8DACF3D6B7B0}" type="slidenum">
              <a:rPr>
                <a:latin typeface="Times New Roman" pitchFamily="18" charset="0"/>
              </a:rPr>
              <a:pPr/>
              <a:t>29</a:t>
            </a:fld>
            <a:endParaRPr lang="ru-RU" altLang="en-US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4405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692476B-76D9-4885-A34E-5AFA04D30FD6}" type="slidenum">
              <a:rPr sz="1200">
                <a:latin typeface="Times New Roman" pitchFamily="18" charset="0"/>
              </a:rPr>
              <a:pPr algn="r" eaLnBrk="1" hangingPunct="1"/>
              <a:t>6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50145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DAEA508-9A28-402A-979A-FEAC5641F602}" type="slidenum">
              <a:rPr sz="1200">
                <a:latin typeface="Times New Roman" pitchFamily="18" charset="0"/>
              </a:rPr>
              <a:pPr algn="r" eaLnBrk="1" hangingPunct="1"/>
              <a:t>7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75137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D0255A1-9245-4A36-8B17-83029792248E}" type="slidenum">
              <a:rPr sz="1200">
                <a:latin typeface="Times New Roman" pitchFamily="18" charset="0"/>
              </a:rPr>
              <a:pPr algn="r" eaLnBrk="1" hangingPunct="1"/>
              <a:t>8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1560723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4120F86-CC35-4BCA-A563-4DE2816EB4C6}" type="slidenum">
              <a:rPr sz="1200">
                <a:latin typeface="Times New Roman" pitchFamily="18" charset="0"/>
              </a:rPr>
              <a:pPr algn="r" eaLnBrk="1" hangingPunct="1"/>
              <a:t>9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1559812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E2308880-DD77-4CCC-9F66-8FE97CE6ABAB}" type="slidenum">
              <a:rPr>
                <a:latin typeface="Times New Roman" pitchFamily="18" charset="0"/>
              </a:rPr>
              <a:pPr/>
              <a:t>10</a:t>
            </a:fld>
            <a:endParaRPr lang="ru-RU" altLang="en-US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Добавлено время запаздывания также в ОБОРУДОВАНИЕ HYPACK®.</a:t>
            </a:r>
          </a:p>
        </p:txBody>
      </p:sp>
    </p:spTree>
    <p:extLst>
      <p:ext uri="{BB962C8B-B14F-4D97-AF65-F5344CB8AC3E}">
        <p14:creationId xmlns:p14="http://schemas.microsoft.com/office/powerpoint/2010/main" val="3874213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CA763E5-330B-42E5-AFE2-56E85C5546D9}" type="slidenum">
              <a:rPr sz="1200">
                <a:latin typeface="Times New Roman" pitchFamily="18" charset="0"/>
              </a:rPr>
              <a:pPr algn="r" eaLnBrk="1" hangingPunct="1"/>
              <a:t>11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Добавлено время запаздывания также в ОБОРУДОВАНИЕ HYPACK®.</a:t>
            </a:r>
          </a:p>
        </p:txBody>
      </p:sp>
    </p:spTree>
    <p:extLst>
      <p:ext uri="{BB962C8B-B14F-4D97-AF65-F5344CB8AC3E}">
        <p14:creationId xmlns:p14="http://schemas.microsoft.com/office/powerpoint/2010/main" val="64844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43D5684-CCBC-4360-A1FE-9CBA6306A06D}" type="slidenum">
              <a:rPr sz="1200">
                <a:latin typeface="Times New Roman" pitchFamily="18" charset="0"/>
              </a:rPr>
              <a:pPr algn="r" eaLnBrk="1" hangingPunct="1"/>
              <a:t>12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Добавлено время запаздывания также в ОБОРУДОВАНИЕ HYPACK®.</a:t>
            </a:r>
          </a:p>
        </p:txBody>
      </p:sp>
    </p:spTree>
    <p:extLst>
      <p:ext uri="{BB962C8B-B14F-4D97-AF65-F5344CB8AC3E}">
        <p14:creationId xmlns:p14="http://schemas.microsoft.com/office/powerpoint/2010/main" val="2037163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6.png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5.xml"/><Relationship Id="rId1" Type="http://schemas.openxmlformats.org/officeDocument/2006/relationships/video" Target="2016%20MBMAX%20Patch%20Test.avi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video" Target="2014%20MBMAX%2064%20Beam%20Angle%20Test.avi" TargetMode="Externa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video" Target="2015%20MBMAX%20Single%20Beam%20Test.avi" TargetMode="Externa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8796528" cy="1470025"/>
          </a:xfrm>
        </p:spPr>
        <p:txBody>
          <a:bodyPr/>
          <a:lstStyle/>
          <a:p>
            <a:pPr algn="l" rtl="0"/>
            <a:r>
              <a:rPr lang="ru-RU" b="0" i="0" u="none" baseline="0" dirty="0"/>
              <a:t>МЛЭС - Тесты </a:t>
            </a:r>
            <a:r>
              <a:rPr lang="ru-RU" b="0" i="0" u="none" baseline="0" dirty="0" err="1"/>
              <a:t>Patch</a:t>
            </a:r>
            <a:r>
              <a:rPr lang="ru-RU" b="0" i="0" u="none" baseline="0" dirty="0"/>
              <a:t> и качества.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2987546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1"/>
          <a:stretch/>
        </p:blipFill>
        <p:spPr bwMode="auto">
          <a:xfrm>
            <a:off x="0" y="4121149"/>
            <a:ext cx="9144000" cy="273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D7083FD8-2CB4-4863-8F6F-D15E3B142413}"/>
              </a:ext>
            </a:extLst>
          </p:cNvPr>
          <p:cNvCxnSpPr/>
          <p:nvPr/>
        </p:nvCxnSpPr>
        <p:spPr>
          <a:xfrm>
            <a:off x="2592388" y="4535488"/>
            <a:ext cx="554037" cy="19081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E98F65B5-658F-4A70-94D9-5EEDC8ED73D7}"/>
              </a:ext>
            </a:extLst>
          </p:cNvPr>
          <p:cNvCxnSpPr/>
          <p:nvPr/>
        </p:nvCxnSpPr>
        <p:spPr>
          <a:xfrm flipH="1">
            <a:off x="4072270" y="5103813"/>
            <a:ext cx="1468105" cy="1809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AC5F903A-96AD-4E35-9F5C-FCE9406DE851}"/>
              </a:ext>
            </a:extLst>
          </p:cNvPr>
          <p:cNvCxnSpPr/>
          <p:nvPr/>
        </p:nvCxnSpPr>
        <p:spPr>
          <a:xfrm flipH="1">
            <a:off x="3830638" y="4719638"/>
            <a:ext cx="1658937" cy="18573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9">
            <a:extLst>
              <a:ext uri="{FF2B5EF4-FFF2-40B4-BE49-F238E27FC236}">
                <a16:creationId xmlns="" xmlns:a16="http://schemas.microsoft.com/office/drawing/2014/main" id="{261767CB-FB6F-46FC-AF30-A43228599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53548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="" xmlns:a16="http://schemas.microsoft.com/office/drawing/2014/main" id="{9152B0C0-25CF-41D1-959A-1FFDA24A6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471963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С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="" xmlns:a16="http://schemas.microsoft.com/office/drawing/2014/main" id="{61934F02-31A2-4433-9B13-6E7EDD3CC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905375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F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="" xmlns:a16="http://schemas.microsoft.com/office/drawing/2014/main" id="{B1A69EF6-6F83-4E38-A8F3-C09163F3B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261" y="5132537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E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="" xmlns:a16="http://schemas.microsoft.com/office/drawing/2014/main" id="{7A1D95F3-6CF9-4D4D-8C11-83B8A8EB4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75" y="6259513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В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="" xmlns:a16="http://schemas.microsoft.com/office/drawing/2014/main" id="{AB75C528-1CF7-4482-95E7-43C1EF9F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521200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9">
            <a:extLst>
              <a:ext uri="{FF2B5EF4-FFF2-40B4-BE49-F238E27FC236}">
                <a16:creationId xmlns="" xmlns:a16="http://schemas.microsoft.com/office/drawing/2014/main" id="{39D3A101-D95A-4825-82D0-5F83FB325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2" y="1098550"/>
            <a:ext cx="856932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 MBMAX64</a:t>
            </a: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Вы можете загрузить все линии за одну сессию, затем выбрать нужную пару галсов для отдельного теста при переходе во 2 фазу.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Выберите пару галсов, отредактируйте данные и приступайте к тестированию. Обратите внимание на расхождение данных на внешних лучах. Исправится после определения угловых офсетов в Patch Test.</a:t>
            </a:r>
          </a:p>
        </p:txBody>
      </p:sp>
      <p:sp>
        <p:nvSpPr>
          <p:cNvPr id="38915" name="Text Box 13">
            <a:extLst>
              <a:ext uri="{FF2B5EF4-FFF2-40B4-BE49-F238E27FC236}">
                <a16:creationId xmlns="" xmlns:a16="http://schemas.microsoft.com/office/drawing/2014/main" id="{6D1AC74B-71F1-4482-9667-2BD8F242A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888" y="3295650"/>
            <a:ext cx="280828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Используйте иконку с гаечным ключом для разреза вручную.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Разрез для Roll: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Поперек галса на плоском дне.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Разрез для Pitch:  </a:t>
            </a: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Вдоль галса по линии трека.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Разрез для Yaw:  </a:t>
            </a: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Вдоль галсов, посередине.</a:t>
            </a:r>
          </a:p>
          <a:p>
            <a:pPr algn="l" rtl="0"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Разрез для времени запаздывания:  </a:t>
            </a: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Вдоль галса по линии трека.</a:t>
            </a:r>
          </a:p>
        </p:txBody>
      </p:sp>
      <p:sp>
        <p:nvSpPr>
          <p:cNvPr id="41988" name="Rectangle 2">
            <a:extLst>
              <a:ext uri="{FF2B5EF4-FFF2-40B4-BE49-F238E27FC236}">
                <a16:creationId xmlns="" xmlns:a16="http://schemas.microsoft.com/office/drawing/2014/main" id="{3203BDF9-CF45-479F-B8BE-F7007BFF538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6773"/>
            <a:ext cx="813593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Обработка данных тестирования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105150"/>
            <a:ext cx="56959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0ECC9AE2-2CB6-4FC2-A5F9-6A1D3D74745A}"/>
              </a:ext>
            </a:extLst>
          </p:cNvPr>
          <p:cNvCxnSpPr/>
          <p:nvPr/>
        </p:nvCxnSpPr>
        <p:spPr>
          <a:xfrm flipH="1">
            <a:off x="2735263" y="3465513"/>
            <a:ext cx="3349625" cy="1793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016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>
            <a:extLst>
              <a:ext uri="{FF2B5EF4-FFF2-40B4-BE49-F238E27FC236}">
                <a16:creationId xmlns="" xmlns:a16="http://schemas.microsoft.com/office/drawing/2014/main" id="{A5EC25A2-AB33-4508-ACB4-E3A342F9C3C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6696075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	Как это работает</a:t>
            </a:r>
          </a:p>
        </p:txBody>
      </p:sp>
      <p:sp>
        <p:nvSpPr>
          <p:cNvPr id="3077" name="Text Box 6">
            <a:extLst>
              <a:ext uri="{FF2B5EF4-FFF2-40B4-BE49-F238E27FC236}">
                <a16:creationId xmlns="" xmlns:a16="http://schemas.microsoft.com/office/drawing/2014/main" id="{E40E9ADD-4070-41CC-90D4-7D21425FA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5410200"/>
            <a:ext cx="3925888" cy="12618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Хорошая сходимость</a:t>
            </a:r>
          </a:p>
          <a:p>
            <a:pPr algn="l" rtl="0">
              <a:spcBef>
                <a:spcPts val="600"/>
              </a:spcBef>
              <a:buClr>
                <a:srgbClr val="61ACC9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Разрезы хорошо совпадают.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  Остаточная погрешность минимальна.</a:t>
            </a:r>
          </a:p>
        </p:txBody>
      </p:sp>
      <p:graphicFrame>
        <p:nvGraphicFramePr>
          <p:cNvPr id="49156" name="Object 11"/>
          <p:cNvGraphicFramePr>
            <a:graphicFrameLocks noChangeAspect="1"/>
          </p:cNvGraphicFramePr>
          <p:nvPr/>
        </p:nvGraphicFramePr>
        <p:xfrm>
          <a:off x="215900" y="3746500"/>
          <a:ext cx="4176713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Bitmap Image" r:id="rId4" imgW="6106377" imgH="2362530" progId="Paint.Picture">
                  <p:embed/>
                </p:oleObj>
              </mc:Choice>
              <mc:Fallback>
                <p:oleObj name="Bitmap Image" r:id="rId4" imgW="6106377" imgH="236253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" y="3746500"/>
                        <a:ext cx="4176713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12"/>
          <p:cNvGraphicFramePr>
            <a:graphicFrameLocks noChangeAspect="1"/>
          </p:cNvGraphicFramePr>
          <p:nvPr/>
        </p:nvGraphicFramePr>
        <p:xfrm>
          <a:off x="4679950" y="3746500"/>
          <a:ext cx="4208463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Bitmap Image" r:id="rId6" imgW="6087325" imgH="2333333" progId="Paint.Picture">
                  <p:embed/>
                </p:oleObj>
              </mc:Choice>
              <mc:Fallback>
                <p:oleObj name="Bitmap Image" r:id="rId6" imgW="6087325" imgH="233333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3746500"/>
                        <a:ext cx="4208463" cy="161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13">
            <a:extLst>
              <a:ext uri="{FF2B5EF4-FFF2-40B4-BE49-F238E27FC236}">
                <a16:creationId xmlns="" xmlns:a16="http://schemas.microsoft.com/office/drawing/2014/main" id="{383F5C33-7AC7-4116-814C-9A88A53F8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5373688"/>
            <a:ext cx="3925888" cy="1046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Плохая сходимость</a:t>
            </a:r>
          </a:p>
          <a:p>
            <a:pPr algn="l" rtl="0">
              <a:spcBef>
                <a:spcPts val="600"/>
              </a:spcBef>
              <a:buClr>
                <a:srgbClr val="61ACC9"/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Разрезы плохо совпадают.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  Большая погрешность.</a:t>
            </a:r>
          </a:p>
        </p:txBody>
      </p:sp>
      <p:sp>
        <p:nvSpPr>
          <p:cNvPr id="3079" name="Text Box 14">
            <a:extLst>
              <a:ext uri="{FF2B5EF4-FFF2-40B4-BE49-F238E27FC236}">
                <a16:creationId xmlns="" xmlns:a16="http://schemas.microsoft.com/office/drawing/2014/main" id="{24BF8182-2DD7-4AA0-B5DE-742A47282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1125538"/>
            <a:ext cx="9001125" cy="2462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Метод пошаговой итерации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Разрезы вычисляются при разных угловых (и временном) офсетах.  Например, смещение по килевой качке, начиная с -10 до +10 градусов с приращением один градус.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Для каждой величины смещения вычисляется погрешность.  Погрешность – среднее расхождение глубин на двух профилях.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Минимальная погрешность обычно свидетельствует о наилучшей сходимости.  Не всегда!. Используйте окно профиля для просмотра разрезов и убедитесь в том, что данные от двух разрезов сходятся.</a:t>
            </a:r>
          </a:p>
        </p:txBody>
      </p:sp>
    </p:spTree>
    <p:extLst>
      <p:ext uri="{BB962C8B-B14F-4D97-AF65-F5344CB8AC3E}">
        <p14:creationId xmlns:p14="http://schemas.microsoft.com/office/powerpoint/2010/main" val="2224801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2">
            <a:extLst>
              <a:ext uri="{FF2B5EF4-FFF2-40B4-BE49-F238E27FC236}">
                <a16:creationId xmlns="" xmlns:a16="http://schemas.microsoft.com/office/drawing/2014/main" id="{995BCC03-C25F-46AF-939A-36345194E2C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" y="-5080"/>
            <a:ext cx="47164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Окно PATCH TEST</a:t>
            </a:r>
          </a:p>
        </p:txBody>
      </p:sp>
      <p:pic>
        <p:nvPicPr>
          <p:cNvPr id="51203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1541463"/>
            <a:ext cx="6167438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Content Placeholder 2">
            <a:extLst>
              <a:ext uri="{FF2B5EF4-FFF2-40B4-BE49-F238E27FC236}">
                <a16:creationId xmlns="" xmlns:a16="http://schemas.microsoft.com/office/drawing/2014/main" id="{8C28C595-4811-45C3-B19C-E52F5714587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80975" y="1774825"/>
            <a:ext cx="2376488" cy="3387725"/>
          </a:xfrm>
        </p:spPr>
        <p:txBody>
          <a:bodyPr>
            <a:normAutofit/>
          </a:bodyPr>
          <a:lstStyle/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Выберите команду 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Patch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Test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 (также вид профиля разреза).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Можно использовать опцию 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Stack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 для группировки сразу нескольких профилей.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Выберите тип теста и антенну.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Укажите шаг итерации (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Step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Size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)</a:t>
            </a:r>
          </a:p>
          <a:p>
            <a:pPr marL="342900" indent="-342900" algn="l" rtl="0" eaLnBrk="1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Запустите тест</a:t>
            </a:r>
          </a:p>
          <a:p>
            <a:pPr algn="l" rtl="0" eaLnBrk="1" hangingPunct="1">
              <a:defRPr/>
            </a:pPr>
            <a:endParaRPr lang="ru-RU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9941" name="Text Placeholder 3">
            <a:extLst>
              <a:ext uri="{FF2B5EF4-FFF2-40B4-BE49-F238E27FC236}">
                <a16:creationId xmlns="" xmlns:a16="http://schemas.microsoft.com/office/drawing/2014/main" id="{0BE19C2A-78EE-46A9-8A2B-DCE5B7299D34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879725" y="1270000"/>
            <a:ext cx="5710238" cy="276225"/>
          </a:xfrm>
        </p:spPr>
        <p:txBody>
          <a:bodyPr/>
          <a:lstStyle/>
          <a:p>
            <a:pPr algn="l" rtl="0" eaLnBrk="1" hangingPunct="1">
              <a:buFontTx/>
              <a:buNone/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Используйте иконку с ключом и сделайте разрез вручную.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="" xmlns:a16="http://schemas.microsoft.com/office/drawing/2014/main" id="{9215B4E3-34FC-4D63-8A2B-E4CB356D49C7}"/>
              </a:ext>
            </a:extLst>
          </p:cNvPr>
          <p:cNvSpPr txBox="1">
            <a:spLocks/>
          </p:cNvSpPr>
          <p:nvPr/>
        </p:nvSpPr>
        <p:spPr bwMode="auto">
          <a:xfrm>
            <a:off x="180975" y="5553075"/>
            <a:ext cx="8724900" cy="11604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l" rtl="0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600" b="0" i="0" u="none" kern="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Программа выполнит итерацию и отобразит поправку с минимальной погрешностью.  Можно перейти к большему / меньшему значению и посмотреть, не выглядит ли разрез лучше.    </a:t>
            </a:r>
          </a:p>
          <a:p>
            <a:pPr algn="l" rtl="0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600" b="0" i="0" u="none" kern="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 завершению кликните TEST OK.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756EF74-15F1-4E9A-9868-1D2598F5F064}"/>
              </a:ext>
            </a:extLst>
          </p:cNvPr>
          <p:cNvCxnSpPr/>
          <p:nvPr/>
        </p:nvCxnSpPr>
        <p:spPr>
          <a:xfrm flipV="1">
            <a:off x="2484438" y="2127250"/>
            <a:ext cx="539750" cy="63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106E71A8-B7D0-44D4-89F3-D9BD452D8609}"/>
              </a:ext>
            </a:extLst>
          </p:cNvPr>
          <p:cNvCxnSpPr/>
          <p:nvPr/>
        </p:nvCxnSpPr>
        <p:spPr>
          <a:xfrm flipV="1">
            <a:off x="2376488" y="2805114"/>
            <a:ext cx="1295400" cy="38576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F8212B17-5659-4AFC-928E-622C51B2C082}"/>
              </a:ext>
            </a:extLst>
          </p:cNvPr>
          <p:cNvCxnSpPr/>
          <p:nvPr/>
        </p:nvCxnSpPr>
        <p:spPr>
          <a:xfrm>
            <a:off x="2376488" y="3640667"/>
            <a:ext cx="1835150" cy="7567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="" xmlns:a16="http://schemas.microsoft.com/office/drawing/2014/main" id="{7AE9BDFF-B429-440C-8C57-53365F50C4C1}"/>
              </a:ext>
            </a:extLst>
          </p:cNvPr>
          <p:cNvCxnSpPr/>
          <p:nvPr/>
        </p:nvCxnSpPr>
        <p:spPr>
          <a:xfrm>
            <a:off x="2448719" y="4123267"/>
            <a:ext cx="2591594" cy="229658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="" xmlns:a16="http://schemas.microsoft.com/office/drawing/2014/main" id="{FA569373-6B8C-4C17-B246-68C51686E752}"/>
              </a:ext>
            </a:extLst>
          </p:cNvPr>
          <p:cNvCxnSpPr/>
          <p:nvPr/>
        </p:nvCxnSpPr>
        <p:spPr>
          <a:xfrm flipV="1">
            <a:off x="1876425" y="3854450"/>
            <a:ext cx="4981575" cy="73448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613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2">
            <a:extLst>
              <a:ext uri="{FF2B5EF4-FFF2-40B4-BE49-F238E27FC236}">
                <a16:creationId xmlns="" xmlns:a16="http://schemas.microsoft.com/office/drawing/2014/main" id="{A9AFFA1A-796E-4BAF-8A54-37D23E9A0CB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4463" y="0"/>
            <a:ext cx="79565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Окно PATCH TEST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64A71619-8D94-48E0-9CE2-58ECE257B2E1}"/>
              </a:ext>
            </a:extLst>
          </p:cNvPr>
          <p:cNvSpPr txBox="1">
            <a:spLocks/>
          </p:cNvSpPr>
          <p:nvPr/>
        </p:nvSpPr>
        <p:spPr>
          <a:xfrm>
            <a:off x="304800" y="1016000"/>
            <a:ext cx="6319838" cy="887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ru-RU" sz="1400" b="0" i="0" u="none" kern="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 выполнению расчёта, задайте шаг меньше и повторите тест. Если результаты устраивают, кликните TEST OK. Кликните [OK] по завершению настройки для возврата в программу.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7F451424-E93C-4969-8DCD-48A6BA3C3801}"/>
              </a:ext>
            </a:extLst>
          </p:cNvPr>
          <p:cNvSpPr txBox="1">
            <a:spLocks/>
          </p:cNvSpPr>
          <p:nvPr/>
        </p:nvSpPr>
        <p:spPr>
          <a:xfrm>
            <a:off x="341313" y="5229225"/>
            <a:ext cx="7715250" cy="15128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ru-RU" sz="1600" b="0" i="0" u="none" kern="0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Options:</a:t>
            </a:r>
          </a:p>
          <a:p>
            <a:pPr algn="l" rtl="0">
              <a:defRPr/>
            </a:pPr>
            <a:r>
              <a:rPr lang="ru-RU" sz="1600" b="0" i="0" u="none" kern="0" baseline="0">
                <a:solidFill>
                  <a:srgbClr val="279BBD"/>
                </a:solidFill>
              </a:rPr>
              <a:t>[Сохранить Тест в Историю]: Отображение предыдущих результатов.</a:t>
            </a:r>
          </a:p>
          <a:p>
            <a:pPr algn="l" rtl="0">
              <a:defRPr/>
            </a:pPr>
            <a:r>
              <a:rPr lang="ru-RU" sz="1600" b="0" i="0" u="none" kern="0" baseline="0">
                <a:solidFill>
                  <a:srgbClr val="279BBD"/>
                </a:solidFill>
              </a:rPr>
              <a:t>Update Config File. Автоматический ввод вычисленных офсетов в HYSWEEP® HARDWARE</a:t>
            </a:r>
          </a:p>
          <a:p>
            <a:pPr algn="l" rtl="0">
              <a:defRPr/>
            </a:pPr>
            <a:r>
              <a:rPr lang="ru-RU" sz="1600" b="0" i="0" u="none" kern="0" baseline="0">
                <a:solidFill>
                  <a:srgbClr val="279BBD"/>
                </a:solidFill>
              </a:rPr>
              <a:t>Сохранить экран в отчет RFT. Удобно для отчета.</a:t>
            </a:r>
          </a:p>
          <a:p>
            <a:pPr algn="l" rtl="0">
              <a:defRPr/>
            </a:pPr>
            <a:endParaRPr lang="ru-RU" sz="1800" kern="0" dirty="0"/>
          </a:p>
        </p:txBody>
      </p:sp>
      <p:pic>
        <p:nvPicPr>
          <p:cNvPr id="5325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41488"/>
            <a:ext cx="5581650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1741488"/>
            <a:ext cx="2719387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="" xmlns:a16="http://schemas.microsoft.com/office/drawing/2014/main" id="{E02A11B3-FC64-4F72-B233-CA9141D4A033}"/>
              </a:ext>
            </a:extLst>
          </p:cNvPr>
          <p:cNvSpPr txBox="1">
            <a:spLocks/>
          </p:cNvSpPr>
          <p:nvPr/>
        </p:nvSpPr>
        <p:spPr>
          <a:xfrm>
            <a:off x="6624638" y="3968750"/>
            <a:ext cx="2017712" cy="6238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ru-RU" sz="1200" b="0" i="0" u="none" kern="0" baseline="0"/>
              <a:t>Отчет с офсетами и стандартным отклонением.</a:t>
            </a:r>
          </a:p>
        </p:txBody>
      </p:sp>
    </p:spTree>
    <p:extLst>
      <p:ext uri="{BB962C8B-B14F-4D97-AF65-F5344CB8AC3E}">
        <p14:creationId xmlns:p14="http://schemas.microsoft.com/office/powerpoint/2010/main" val="3566551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3">
            <a:extLst>
              <a:ext uri="{FF2B5EF4-FFF2-40B4-BE49-F238E27FC236}">
                <a16:creationId xmlns="" xmlns:a16="http://schemas.microsoft.com/office/drawing/2014/main" id="{8A3F38FA-2CDC-4112-B559-604949C0D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75" y="1160463"/>
            <a:ext cx="8101013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12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Порядок тестирования влияет на полученные результаты.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Сперва определите Время запаздывания.  (Если необходимо).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Примените Latency, выполните тест Pitch.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Примените предыдущие офсеты, выполните тест Roll.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Примените предыдущие офсеты, выполните тест Yaw.</a:t>
            </a:r>
          </a:p>
          <a:p>
            <a:pPr algn="l" rtl="0">
              <a:spcBef>
                <a:spcPts val="12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Повторите тесты и убедитесь в хорошей повторяемости.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После определения всех офсетов, выполните тестирование еще раз.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Используйте тот же порядок – Pitch, Roll, Yaw.</a:t>
            </a:r>
          </a:p>
          <a:p>
            <a:pPr marL="1085850" lvl="1" indent="-342900"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Второй тест дает лучше повторяющиеся результаты.</a:t>
            </a:r>
          </a:p>
        </p:txBody>
      </p:sp>
      <p:sp>
        <p:nvSpPr>
          <p:cNvPr id="31750" name="Rectangle 2">
            <a:extLst>
              <a:ext uri="{FF2B5EF4-FFF2-40B4-BE49-F238E27FC236}">
                <a16:creationId xmlns="" xmlns:a16="http://schemas.microsoft.com/office/drawing/2014/main" id="{E531C1DB-2D29-4E4C-BD34-B04DA3134B2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02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Порядок теста и повторение</a:t>
            </a:r>
          </a:p>
        </p:txBody>
      </p:sp>
      <p:sp>
        <p:nvSpPr>
          <p:cNvPr id="55300" name="Text Box 13">
            <a:extLst>
              <a:ext uri="{FF2B5EF4-FFF2-40B4-BE49-F238E27FC236}">
                <a16:creationId xmlns="" xmlns:a16="http://schemas.microsoft.com/office/drawing/2014/main" id="{77BBC66C-BD0A-4DA3-90DD-31463F996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553075"/>
            <a:ext cx="7416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Если никак не получается получить похожее значение при обработке, выполните повторные проходы по галсам.</a:t>
            </a:r>
          </a:p>
        </p:txBody>
      </p:sp>
    </p:spTree>
    <p:extLst>
      <p:ext uri="{BB962C8B-B14F-4D97-AF65-F5344CB8AC3E}">
        <p14:creationId xmlns:p14="http://schemas.microsoft.com/office/powerpoint/2010/main" val="217380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>
            <a:extLst>
              <a:ext uri="{FF2B5EF4-FFF2-40B4-BE49-F238E27FC236}">
                <a16:creationId xmlns="" xmlns:a16="http://schemas.microsoft.com/office/drawing/2014/main" id="{7710F2E6-02B4-4EE2-8554-5D8B2319D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3992563"/>
            <a:ext cx="4489450" cy="2446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Результаты теста - что с ними делать: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Initial Offset:  </a:t>
            </a: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Офсет до теста.  (из HYSWEEP HARDWARE).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Adjustment:  </a:t>
            </a: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Величина офсета, определенная при тестировании.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Final Offset:  </a:t>
            </a:r>
            <a:r>
              <a:rPr lang="ru-RU" b="0" i="0" u="none" baseline="0">
                <a:solidFill>
                  <a:srgbClr val="279BBD"/>
                </a:solidFill>
                <a:latin typeface="+mj-lt"/>
              </a:rPr>
              <a:t>Введите его в HYSWEEP® HARDWARE.</a:t>
            </a:r>
          </a:p>
        </p:txBody>
      </p:sp>
      <p:sp>
        <p:nvSpPr>
          <p:cNvPr id="43011" name="Rectangle 4">
            <a:extLst>
              <a:ext uri="{FF2B5EF4-FFF2-40B4-BE49-F238E27FC236}">
                <a16:creationId xmlns="" xmlns:a16="http://schemas.microsoft.com/office/drawing/2014/main" id="{403C6306-A14C-43A4-9F96-F175E16EA09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4897437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Результаты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782763"/>
            <a:ext cx="1400175" cy="1828800"/>
          </a:xfrm>
          <a:prstGeom prst="rect">
            <a:avLst/>
          </a:prstGeom>
          <a:noFill/>
          <a:ln w="50800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9" name="Text Box 9"/>
          <p:cNvSpPr txBox="1">
            <a:spLocks noChangeArrowheads="1"/>
          </p:cNvSpPr>
          <p:nvPr/>
        </p:nvSpPr>
        <p:spPr bwMode="auto">
          <a:xfrm>
            <a:off x="1778000" y="2435225"/>
            <a:ext cx="11922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1" i="0" u="none" baseline="0" dirty="0">
                <a:solidFill>
                  <a:srgbClr val="279BBD"/>
                </a:solidFill>
                <a:latin typeface="Verdana" pitchFamily="34" charset="0"/>
              </a:rPr>
              <a:t>Хорошо.</a:t>
            </a:r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1811338"/>
            <a:ext cx="1393825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811338"/>
            <a:ext cx="1401763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2" name="Text Box 12">
            <a:extLst>
              <a:ext uri="{FF2B5EF4-FFF2-40B4-BE49-F238E27FC236}">
                <a16:creationId xmlns="" xmlns:a16="http://schemas.microsoft.com/office/drawing/2014/main" id="{BAFBF773-1940-489B-A66F-A2E8697F0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213" y="1044575"/>
            <a:ext cx="3205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279BBD"/>
                </a:solidFill>
                <a:latin typeface="+mj-lt"/>
              </a:rPr>
              <a:t>Не очень. </a:t>
            </a:r>
            <a:r>
              <a:rPr lang="ru-RU" sz="1400" b="0" i="0" u="none" baseline="0">
                <a:solidFill>
                  <a:srgbClr val="279BBD"/>
                </a:solidFill>
                <a:latin typeface="+mj-lt"/>
              </a:rPr>
              <a:t>Должна быть U-образная кривая.  Не всегда достижимо.</a:t>
            </a:r>
          </a:p>
        </p:txBody>
      </p:sp>
      <p:pic>
        <p:nvPicPr>
          <p:cNvPr id="5735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1811338"/>
            <a:ext cx="1422400" cy="18288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4" name="Text Box 15">
            <a:extLst>
              <a:ext uri="{FF2B5EF4-FFF2-40B4-BE49-F238E27FC236}">
                <a16:creationId xmlns="" xmlns:a16="http://schemas.microsoft.com/office/drawing/2014/main" id="{17AFA32D-6613-47E7-9AC7-61E5359C4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044575"/>
            <a:ext cx="26431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Примеры кривых погрешностей</a:t>
            </a:r>
            <a:endParaRPr lang="ru-RU" altLang="en-US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7355" name="Line 17"/>
          <p:cNvSpPr>
            <a:spLocks noChangeShapeType="1"/>
          </p:cNvSpPr>
          <p:nvPr/>
        </p:nvSpPr>
        <p:spPr bwMode="auto">
          <a:xfrm>
            <a:off x="395288" y="3824288"/>
            <a:ext cx="8461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7356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921125"/>
            <a:ext cx="3962400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66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168275" y="0"/>
            <a:ext cx="6527800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Пример PATCH TEST  Крен</a:t>
            </a:r>
          </a:p>
        </p:txBody>
      </p:sp>
      <p:pic>
        <p:nvPicPr>
          <p:cNvPr id="5" name="2016 MBMAX Patch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665288"/>
            <a:ext cx="7056438" cy="399415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4822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Тест Качества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205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553450" cy="989013"/>
          </a:xfrm>
          <a:ln w="5715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Тестирование МЛЭС</a:t>
            </a:r>
          </a:p>
        </p:txBody>
      </p:sp>
      <p:pic>
        <p:nvPicPr>
          <p:cNvPr id="31747" name="Picture 2" descr="C:\Temp\IF Multibeam Performance Test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1989138"/>
            <a:ext cx="4292600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 descr="C:\Temp\7125 p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1989138"/>
            <a:ext cx="43211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2025" y="5781675"/>
            <a:ext cx="46926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Что можно получить от Вашей МЛЭС?</a:t>
            </a:r>
          </a:p>
        </p:txBody>
      </p:sp>
    </p:spTree>
    <p:extLst>
      <p:ext uri="{BB962C8B-B14F-4D97-AF65-F5344CB8AC3E}">
        <p14:creationId xmlns:p14="http://schemas.microsoft.com/office/powerpoint/2010/main" val="1334884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Проверка качества данных многолучевого эхолота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9676" y="6341005"/>
            <a:ext cx="7019925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Прим:  Можно использовать стандарты ИК Армии США или разработать свои.</a:t>
            </a:r>
          </a:p>
        </p:txBody>
      </p:sp>
      <p:sp>
        <p:nvSpPr>
          <p:cNvPr id="11271" name="Text Box 12"/>
          <p:cNvSpPr txBox="1">
            <a:spLocks noChangeArrowheads="1"/>
          </p:cNvSpPr>
          <p:nvPr/>
        </p:nvSpPr>
        <p:spPr bwMode="auto">
          <a:xfrm>
            <a:off x="81492" y="1127655"/>
            <a:ext cx="4168775" cy="122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Вопросы о качестве данных МЛЭС: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Много ли шума ?  (Какова повторяемость данных эхолота?)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Какую часть развертки можно использовать?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Сходимость с однолучевыми данными.</a:t>
            </a:r>
          </a:p>
        </p:txBody>
      </p:sp>
      <p:sp>
        <p:nvSpPr>
          <p:cNvPr id="11272" name="Text Box 13"/>
          <p:cNvSpPr txBox="1">
            <a:spLocks noChangeArrowheads="1"/>
          </p:cNvSpPr>
          <p:nvPr/>
        </p:nvSpPr>
        <p:spPr bwMode="auto">
          <a:xfrm>
            <a:off x="81492" y="2573867"/>
            <a:ext cx="4168775" cy="11633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Два теста в MBMAX помогут ответить на эти вопросы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Beam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Angle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Test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– Повторяемость данных МЛЭС по отдельным лучам.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Check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Line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Statistics</a:t>
            </a: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- Сравнение Данных МЛЭ и ОЛЭ.</a:t>
            </a:r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261276" y="3998384"/>
            <a:ext cx="5419857" cy="244951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200" b="1" i="0" u="sng" baseline="0" dirty="0">
                <a:solidFill>
                  <a:srgbClr val="0000FF"/>
                </a:solidFill>
                <a:latin typeface="+mn-lt"/>
              </a:rPr>
              <a:t>Тип дна</a:t>
            </a:r>
            <a:r>
              <a:rPr lang="ru-RU" sz="1200" b="0" i="0" u="none" baseline="0" dirty="0">
                <a:solidFill>
                  <a:srgbClr val="0000FF"/>
                </a:solidFill>
                <a:latin typeface="+mn-lt"/>
              </a:rPr>
              <a:t>		</a:t>
            </a:r>
            <a:r>
              <a:rPr lang="ru-RU" sz="1200" b="0" i="0" u="none" baseline="0" dirty="0" smtClean="0">
                <a:solidFill>
                  <a:srgbClr val="0000FF"/>
                </a:solidFill>
                <a:latin typeface="+mn-lt"/>
              </a:rPr>
              <a:t>    </a:t>
            </a:r>
            <a:r>
              <a:rPr lang="ru-RU" sz="1200" b="1" i="0" u="sng" baseline="0" dirty="0" smtClean="0">
                <a:solidFill>
                  <a:srgbClr val="0000FF"/>
                </a:solidFill>
                <a:latin typeface="+mn-lt"/>
              </a:rPr>
              <a:t>              </a:t>
            </a:r>
            <a:r>
              <a:rPr lang="ru-RU" sz="1200" b="1" i="0" u="sng" baseline="0" dirty="0">
                <a:solidFill>
                  <a:srgbClr val="0000FF"/>
                </a:solidFill>
                <a:latin typeface="+mn-lt"/>
              </a:rPr>
              <a:t>Твердое</a:t>
            </a:r>
            <a:r>
              <a:rPr lang="ru-RU" sz="1200" b="0" i="0" u="none" baseline="0" dirty="0">
                <a:solidFill>
                  <a:srgbClr val="0000FF"/>
                </a:solidFill>
                <a:latin typeface="+mn-lt"/>
              </a:rPr>
              <a:t>			</a:t>
            </a:r>
            <a:r>
              <a:rPr lang="ru-RU" sz="1200" b="1" i="0" u="sng" baseline="0" dirty="0">
                <a:solidFill>
                  <a:srgbClr val="0000FF"/>
                </a:solidFill>
                <a:latin typeface="+mn-lt"/>
              </a:rPr>
              <a:t>        Мягкое</a:t>
            </a:r>
            <a:endParaRPr lang="ru-RU" altLang="en-US" sz="1200" dirty="0">
              <a:solidFill>
                <a:srgbClr val="0000FF"/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Макс. выброс		</a:t>
            </a:r>
            <a:r>
              <a:rPr lang="ru-RU" sz="14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          0.3м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		 </a:t>
            </a:r>
            <a:r>
              <a:rPr lang="ru-RU" sz="14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0.3м</a:t>
            </a:r>
            <a:endParaRPr lang="ru-RU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Макс. Макс. ср. </a:t>
            </a:r>
            <a:r>
              <a:rPr lang="ru-RU" sz="1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откл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		&lt;0.03м			&lt;0.06м</a:t>
            </a:r>
            <a:endParaRPr lang="ru-RU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СКП 95%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глубина &lt; 5м		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±0.15м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 		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±0.15м</a:t>
            </a:r>
            <a:endParaRPr lang="ru-RU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глубина 5 – 12м		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±0.3м			±0.3м</a:t>
            </a:r>
            <a:endParaRPr lang="ru-RU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глубина &gt; 12м		</a:t>
            </a:r>
            <a:r>
              <a:rPr lang="ru-RU" sz="1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±0.3м			±0.6м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endParaRPr lang="ru-RU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anose="020B0604020202020204" pitchFamily="34" charset="0"/>
            </a:endParaRPr>
          </a:p>
          <a:p>
            <a:pPr algn="ctr" rtl="0"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ru-RU" sz="12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anose="020B0604020202020204" pitchFamily="34" charset="0"/>
              </a:rPr>
              <a:t>Из таблицы 3-1 стандартов ИК Армии США  Для гидрографических съемок, инструкция «EM1110-2-1003»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56100" y="919163"/>
            <a:ext cx="4716463" cy="26892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3025" y="3011488"/>
            <a:ext cx="3906838" cy="5842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00FF"/>
                </a:solidFill>
                <a:latin typeface="+mj-lt"/>
                <a:cs typeface="Arial" charset="0"/>
              </a:rPr>
              <a:t>Из стандарта гидрографических съемок МГО </a:t>
            </a:r>
            <a:r>
              <a:rPr lang="en-US" sz="1600" b="1" dirty="0">
                <a:solidFill>
                  <a:srgbClr val="0000FF"/>
                </a:solidFill>
                <a:latin typeface="+mj-lt"/>
                <a:cs typeface="Arial" charset="0"/>
              </a:rPr>
              <a:t>S-44</a:t>
            </a:r>
            <a:r>
              <a:rPr lang="ru-RU" sz="1600" b="1" dirty="0">
                <a:solidFill>
                  <a:srgbClr val="0000FF"/>
                </a:solidFill>
                <a:latin typeface="+mj-lt"/>
                <a:cs typeface="Arial" charset="0"/>
              </a:rPr>
              <a:t>, 5 изд.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459288" y="1838325"/>
          <a:ext cx="4645025" cy="1127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772"/>
                <a:gridCol w="757238"/>
                <a:gridCol w="929005"/>
                <a:gridCol w="929005"/>
                <a:gridCol w="929005"/>
              </a:tblGrid>
              <a:tr h="5179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Категория</a:t>
                      </a:r>
                    </a:p>
                    <a:p>
                      <a:r>
                        <a:rPr lang="ru-RU" sz="1400" dirty="0" smtClean="0"/>
                        <a:t>съемки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Спец.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1а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1б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 marT="45634" marB="45634"/>
                </a:tc>
              </a:tr>
              <a:tr h="30459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0.25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0.5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0.5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1.0</a:t>
                      </a:r>
                      <a:endParaRPr lang="ru-RU" sz="1400" dirty="0"/>
                    </a:p>
                  </a:txBody>
                  <a:tcPr marT="45634" marB="45634"/>
                </a:tc>
              </a:tr>
              <a:tr h="3045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0.0075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0.013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0.013</a:t>
                      </a:r>
                      <a:endParaRPr lang="ru-RU" sz="1400" dirty="0"/>
                    </a:p>
                  </a:txBody>
                  <a:tcPr marT="45634" marB="45634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0.023</a:t>
                      </a:r>
                      <a:endParaRPr lang="ru-RU" sz="1400" dirty="0"/>
                    </a:p>
                  </a:txBody>
                  <a:tcPr marT="45634" marB="45634"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1085850"/>
            <a:ext cx="2047875" cy="752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5557838" y="1277938"/>
            <a:ext cx="9128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Aft>
                <a:spcPts val="4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Garamond" pitchFamily="18" charset="0"/>
              </a:rPr>
              <a:t>TVU =</a:t>
            </a:r>
            <a:endParaRPr lang="ru-RU" altLang="en-US" sz="1800">
              <a:solidFill>
                <a:srgbClr val="0000FF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3816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528075" cy="988786"/>
          </a:xfrm>
        </p:spPr>
        <p:txBody>
          <a:bodyPr/>
          <a:lstStyle/>
          <a:p>
            <a:pPr algn="l" rtl="0"/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Введение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0049" y="1294209"/>
            <a:ext cx="83343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Данная презентация фокусируется на калибровании и тестировании качества МЛЭС. В текущей сессии освещены следующие вопросы. 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Необходимо знать основы редактирования в Редакторе МЛЭС HYPACK, чтобы освоить эту презентацию. 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hlinkClick r:id="rId2" action="ppaction://hlinksldjump"/>
              </a:rPr>
              <a:t>PATCH TEST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hlinkClick r:id="rId3" action="ppaction://hlinksldjump"/>
              </a:rPr>
              <a:t>Тест Качества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hlinkClick r:id="rId4" action="ppaction://hlinksldjump"/>
              </a:rPr>
              <a:t>Сравнение данных МЛЭ и ОЛЭ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xfrm>
            <a:off x="347663" y="6773"/>
            <a:ext cx="8505825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Создайте эталонную поверхность.</a:t>
            </a:r>
          </a:p>
        </p:txBody>
      </p:sp>
      <p:pic>
        <p:nvPicPr>
          <p:cNvPr id="33795" name="Picture 6" descr="104_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7588" y="1582738"/>
            <a:ext cx="2844800" cy="19843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388" name="Text Box 12"/>
          <p:cNvSpPr txBox="1">
            <a:spLocks noChangeArrowheads="1"/>
          </p:cNvSpPr>
          <p:nvPr/>
        </p:nvSpPr>
        <p:spPr bwMode="auto">
          <a:xfrm>
            <a:off x="247650" y="1246188"/>
            <a:ext cx="5849938" cy="1394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1400" b="0" i="0" u="sng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Местоположение: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Маленькая площадка с очень плоским, однообразным дном. Средний уклон не более 5%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Эта поверхность должна устранить погрешность позиционирования DGPS.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Использование множества данных на перекрытиях на участках близких к надиру (при обработке) дает наилучшую оценку глубины.</a:t>
            </a:r>
          </a:p>
        </p:txBody>
      </p:sp>
      <p:sp>
        <p:nvSpPr>
          <p:cNvPr id="12297" name="Text Box 14"/>
          <p:cNvSpPr txBox="1">
            <a:spLocks noChangeArrowheads="1"/>
          </p:cNvSpPr>
          <p:nvPr/>
        </p:nvSpPr>
        <p:spPr bwMode="auto">
          <a:xfrm>
            <a:off x="2790825" y="3721100"/>
            <a:ext cx="6300788" cy="256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1400" b="0" i="0" u="sng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Подготовка и сбор данных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  Два набора из 9 параллельных галсов, пересекающихся под углом 90 градусов.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Межгалсовое расстояние = глубине.  Что даст оценку данных МЛЭС до 75 градусов от вертикали.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  Эталонная матрица с размерами ячеек 30 * 30см.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  Выполняйте эту съемку в период низкой или высокой воды, чтобы уменьшить потенциальное влияние погрешностей определения поправки за уровни.  Определите профиль скорости звука непосредственно перед тестом.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  Выполните проходы по эталонным галсам.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  Выполните проходы по контрольным галсам:  по диагонали или по центру квадрата эталонной поверхности. Не используйте данные из съемки для эталонной поверхности!!!</a:t>
            </a:r>
          </a:p>
        </p:txBody>
      </p:sp>
      <p:sp>
        <p:nvSpPr>
          <p:cNvPr id="17414" name="Text Box 17"/>
          <p:cNvSpPr txBox="1">
            <a:spLocks noChangeArrowheads="1"/>
          </p:cNvSpPr>
          <p:nvPr/>
        </p:nvSpPr>
        <p:spPr bwMode="auto">
          <a:xfrm>
            <a:off x="6164263" y="3567113"/>
            <a:ext cx="28448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Участок с плоским однообразным дном.</a:t>
            </a:r>
          </a:p>
        </p:txBody>
      </p:sp>
      <p:sp>
        <p:nvSpPr>
          <p:cNvPr id="17415" name="Text Box 18"/>
          <p:cNvSpPr txBox="1">
            <a:spLocks noChangeArrowheads="1"/>
          </p:cNvSpPr>
          <p:nvPr/>
        </p:nvSpPr>
        <p:spPr bwMode="auto">
          <a:xfrm>
            <a:off x="-6350" y="6373813"/>
            <a:ext cx="2860675" cy="319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Пример галсов для создания эталонной поверхности.</a:t>
            </a:r>
          </a:p>
        </p:txBody>
      </p:sp>
      <p:pic>
        <p:nvPicPr>
          <p:cNvPr id="3380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171825"/>
            <a:ext cx="27336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220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Rot="1" noChangeArrowheads="1"/>
          </p:cNvSpPr>
          <p:nvPr/>
        </p:nvSpPr>
        <p:spPr bwMode="auto">
          <a:xfrm>
            <a:off x="179388" y="0"/>
            <a:ext cx="8605837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Эталонная Поверхность:  Шаги обработки</a:t>
            </a:r>
          </a:p>
        </p:txBody>
      </p:sp>
      <p:sp>
        <p:nvSpPr>
          <p:cNvPr id="1030" name="Text Box 10"/>
          <p:cNvSpPr txBox="1">
            <a:spLocks noChangeArrowheads="1"/>
          </p:cNvSpPr>
          <p:nvPr/>
        </p:nvSpPr>
        <p:spPr bwMode="auto">
          <a:xfrm>
            <a:off x="292100" y="1125538"/>
            <a:ext cx="8532813" cy="220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От съемки до эталонной поверхности XYZ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Используйте ручную матрицу вокруг эталонной съемки.  Размер ячеек равен 30 * 30см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Загрузите </a:t>
            </a:r>
            <a:r>
              <a:rPr lang="ru-RU" sz="1600" b="1" i="0" u="none" baseline="0">
                <a:solidFill>
                  <a:srgbClr val="0091BB"/>
                </a:solidFill>
                <a:latin typeface="+mn-lt"/>
              </a:rPr>
              <a:t>эталонную съемку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в MBMAX64.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Примените поправки за уровень и скорость звука.  Ограничьте лучи до 45 градусов.  Удалите выбросы.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1" i="0" u="none" baseline="0">
                <a:solidFill>
                  <a:srgbClr val="0091BB"/>
                </a:solidFill>
                <a:latin typeface="+mn-lt"/>
              </a:rPr>
              <a:t>Сохраните в XYZ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(одну точку в ячейке, среднюю, 3 точки).</a:t>
            </a:r>
          </a:p>
        </p:txBody>
      </p:sp>
      <p:pic>
        <p:nvPicPr>
          <p:cNvPr id="3482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29175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4103688" y="5300663"/>
            <a:ext cx="1858962" cy="5048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3482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3644900"/>
            <a:ext cx="25241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776288" y="4098925"/>
            <a:ext cx="1779587" cy="16922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699545" y="4223355"/>
            <a:ext cx="1296194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Ручная матрица.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2555875" y="4475163"/>
            <a:ext cx="287338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639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Тестирование МЛЭ системы:</a:t>
            </a:r>
          </a:p>
        </p:txBody>
      </p:sp>
      <p:pic>
        <p:nvPicPr>
          <p:cNvPr id="3584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5" t="19542" r="7370" b="6474"/>
          <a:stretch>
            <a:fillRect/>
          </a:stretch>
        </p:blipFill>
        <p:spPr bwMode="auto">
          <a:xfrm>
            <a:off x="5330824" y="1564482"/>
            <a:ext cx="324167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94468" y="1235847"/>
            <a:ext cx="3813175" cy="449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Контрольные Галсы МЛЭ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endParaRPr lang="ru-RU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Используйте ту же ручную матрицу, которую Вы использовали для создания эталонной поверхности.  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Загрузите данные контрольных галсов в MBMAX64.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Выполните обычное редактирование. НЕ ограничивайте развертку по углам.  Нужно создать статистику для всех имеющихся в системе лучей.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Запустите утилиту </a:t>
            </a:r>
            <a:r>
              <a:rPr lang="ru-RU" sz="1600" b="1" i="0" u="none" baseline="0">
                <a:solidFill>
                  <a:srgbClr val="0091BB"/>
                </a:solidFill>
                <a:latin typeface="+mn-lt"/>
              </a:rPr>
              <a:t>Beam Angle Test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из меню Tools.  Фаза 2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Откройте Эталонную Поверхность (Сохраненную в XYZ в п.3)</a:t>
            </a:r>
          </a:p>
        </p:txBody>
      </p:sp>
      <p:sp>
        <p:nvSpPr>
          <p:cNvPr id="35845" name="Line 17"/>
          <p:cNvSpPr>
            <a:spLocks noChangeShapeType="1"/>
          </p:cNvSpPr>
          <p:nvPr/>
        </p:nvSpPr>
        <p:spPr bwMode="auto">
          <a:xfrm flipV="1">
            <a:off x="3667124" y="2168525"/>
            <a:ext cx="3122613" cy="8604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4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16338"/>
            <a:ext cx="24193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643438" y="5732463"/>
            <a:ext cx="2446337" cy="2476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5848" name="Line 17"/>
          <p:cNvSpPr>
            <a:spLocks noChangeShapeType="1"/>
          </p:cNvSpPr>
          <p:nvPr/>
        </p:nvSpPr>
        <p:spPr bwMode="auto">
          <a:xfrm>
            <a:off x="3429000" y="4838700"/>
            <a:ext cx="1196975" cy="10175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28834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Rot="1" noChangeArrowheads="1"/>
          </p:cNvSpPr>
          <p:nvPr/>
        </p:nvSpPr>
        <p:spPr bwMode="auto">
          <a:xfrm>
            <a:off x="506413" y="-7937"/>
            <a:ext cx="79375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Тест Различных Лучей</a:t>
            </a:r>
          </a:p>
        </p:txBody>
      </p:sp>
      <p:sp>
        <p:nvSpPr>
          <p:cNvPr id="27651" name="Text Box 13"/>
          <p:cNvSpPr txBox="1">
            <a:spLocks noChangeArrowheads="1"/>
          </p:cNvSpPr>
          <p:nvPr/>
        </p:nvSpPr>
        <p:spPr bwMode="auto">
          <a:xfrm>
            <a:off x="0" y="1072404"/>
            <a:ext cx="747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Статистика расхождений:  Эталонная поверхность – контрольные галсы</a:t>
            </a:r>
            <a:r>
              <a:rPr lang="ru-RU" sz="1600" b="0" i="0" u="none" baseline="0">
                <a:solidFill>
                  <a:srgbClr val="FFFF8D"/>
                </a:solidFill>
                <a:latin typeface="+mn-lt"/>
              </a:rPr>
              <a:t>.</a:t>
            </a:r>
          </a:p>
        </p:txBody>
      </p:sp>
      <p:sp>
        <p:nvSpPr>
          <p:cNvPr id="18436" name="Text Box 14"/>
          <p:cNvSpPr txBox="1">
            <a:spLocks noChangeArrowheads="1"/>
          </p:cNvSpPr>
          <p:nvPr/>
        </p:nvSpPr>
        <p:spPr bwMode="auto">
          <a:xfrm>
            <a:off x="506413" y="5036391"/>
            <a:ext cx="3798888" cy="16789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Вкладыш Comparison – общий результат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Ось X – угол луча.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Ось Y – разность глубин.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Крестики  показывают постоянную погрешность.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  Нолики показывают повторяемость.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Наибольшая погрешность на уровне 95% обеспеченности. </a:t>
            </a:r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auto">
          <a:xfrm>
            <a:off x="4305301" y="5036391"/>
            <a:ext cx="4419600" cy="127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Вкладыш Details – сравнение по отдельным углам.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</a:rPr>
              <a:t> Mean Difference показывает постоянную погрешность.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</a:rPr>
              <a:t>  Гистограмма распределения.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</a:rPr>
              <a:t>  Уровень 95% обеспеченности = 2 СКП</a:t>
            </a:r>
            <a:endParaRPr lang="ru-RU" sz="1200" dirty="0">
              <a:solidFill>
                <a:srgbClr val="0091BB"/>
              </a:solidFill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</a:rPr>
              <a:t>  Max Outlier = Наибольшее расхождение.</a:t>
            </a:r>
          </a:p>
        </p:txBody>
      </p:sp>
      <p:pic>
        <p:nvPicPr>
          <p:cNvPr id="368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6" b="55330"/>
          <a:stretch>
            <a:fillRect/>
          </a:stretch>
        </p:blipFill>
        <p:spPr bwMode="auto">
          <a:xfrm>
            <a:off x="550863" y="1464516"/>
            <a:ext cx="3375025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6" b="55330"/>
          <a:stretch>
            <a:fillRect/>
          </a:stretch>
        </p:blipFill>
        <p:spPr bwMode="auto">
          <a:xfrm>
            <a:off x="4380754" y="1462929"/>
            <a:ext cx="3363912" cy="35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511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Beam Angle Test в действии</a:t>
            </a:r>
          </a:p>
        </p:txBody>
      </p:sp>
      <p:pic>
        <p:nvPicPr>
          <p:cNvPr id="4" name="2014 MBMAX 64 Beam Angle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639887"/>
            <a:ext cx="7651750" cy="380523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91669" y="5719763"/>
            <a:ext cx="27733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или «Тест Качества»</a:t>
            </a:r>
          </a:p>
        </p:txBody>
      </p:sp>
    </p:spTree>
    <p:extLst>
      <p:ext uri="{BB962C8B-B14F-4D97-AF65-F5344CB8AC3E}">
        <p14:creationId xmlns:p14="http://schemas.microsoft.com/office/powerpoint/2010/main" val="121182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733" y="2514600"/>
            <a:ext cx="8695267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Сравнение Данных ОЛЭ и МЛЭ</a:t>
            </a:r>
            <a:r>
              <a:rPr lang="ru-RU"/>
              <a:t/>
            </a:r>
            <a:br>
              <a:rPr lang="ru-RU"/>
            </a:b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17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/>
          </p:cNvSpPr>
          <p:nvPr>
            <p:ph type="title"/>
          </p:nvPr>
        </p:nvSpPr>
        <p:spPr>
          <a:xfrm>
            <a:off x="204788" y="0"/>
            <a:ext cx="65278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Check Line Statistics </a:t>
            </a:r>
          </a:p>
        </p:txBody>
      </p:sp>
      <p:pic>
        <p:nvPicPr>
          <p:cNvPr id="39939" name="Picture 4" descr="105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0767" y="1828799"/>
            <a:ext cx="5089662" cy="384043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0485" name="Text Box 13"/>
          <p:cNvSpPr txBox="1">
            <a:spLocks noChangeArrowheads="1"/>
          </p:cNvSpPr>
          <p:nvPr/>
        </p:nvSpPr>
        <p:spPr bwMode="auto">
          <a:xfrm>
            <a:off x="287338" y="1420813"/>
            <a:ext cx="32750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Совпадают ли глубины по данным съемки МЛЭС и ОЛЭ</a:t>
            </a:r>
            <a:r>
              <a:rPr lang="ru-RU" sz="2000" b="0" i="0" u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?</a:t>
            </a:r>
            <a:endParaRPr lang="ru-RU" sz="2000" b="0" i="0" u="none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2242343" y="5916613"/>
            <a:ext cx="5278438" cy="395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или Сравнение МЛЭ и ОЛЭ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87337" y="3562350"/>
            <a:ext cx="3551237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Что необходимо:</a:t>
            </a: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endParaRPr lang="ru-RU" sz="1600" dirty="0">
              <a:solidFill>
                <a:srgbClr val="0091BB"/>
              </a:solidFill>
              <a:latin typeface="+mn-lt"/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Эталонная поверхность, созданная МЛЭС</a:t>
            </a:r>
            <a:endParaRPr lang="ru-RU" sz="1600" dirty="0">
              <a:solidFill>
                <a:srgbClr val="0091BB"/>
              </a:solidFill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endParaRPr lang="ru-RU" sz="1600" dirty="0">
              <a:solidFill>
                <a:srgbClr val="0091BB"/>
              </a:solidFill>
              <a:latin typeface="+mn-lt"/>
            </a:endParaRPr>
          </a:p>
          <a:p>
            <a:pPr marL="457200" indent="-457200" algn="l" rtl="0">
              <a:spcBef>
                <a:spcPts val="600"/>
              </a:spcBef>
              <a:buFontTx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Контрольные Галсы, выполненные ОЛЭ посередине</a:t>
            </a:r>
          </a:p>
        </p:txBody>
      </p:sp>
      <p:sp>
        <p:nvSpPr>
          <p:cNvPr id="39943" name="Line 17"/>
          <p:cNvSpPr>
            <a:spLocks noChangeShapeType="1"/>
          </p:cNvSpPr>
          <p:nvPr/>
        </p:nvSpPr>
        <p:spPr bwMode="auto">
          <a:xfrm flipV="1">
            <a:off x="3562350" y="4048124"/>
            <a:ext cx="2638425" cy="31432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3190875" y="4676772"/>
            <a:ext cx="3352799" cy="47625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366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0963" name="Rectangle 2"/>
          <p:cNvSpPr>
            <a:spLocks noGrp="1" noRot="1"/>
          </p:cNvSpPr>
          <p:nvPr>
            <p:ph type="title"/>
          </p:nvPr>
        </p:nvSpPr>
        <p:spPr>
          <a:xfrm>
            <a:off x="203200" y="0"/>
            <a:ext cx="8364538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Check Line Statistics - Шаги при обработке</a:t>
            </a:r>
          </a:p>
        </p:txBody>
      </p:sp>
      <p:pic>
        <p:nvPicPr>
          <p:cNvPr id="409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736850"/>
            <a:ext cx="24130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03225" y="1368425"/>
            <a:ext cx="7308850" cy="9664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Контрольные Галсы ОЛЭ в XYZ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Загрузите Контрольные Галсы ОЛЭ (сырые данные) в SBMAX.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Сохранение в XYZ</a:t>
            </a: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03225" y="2616199"/>
            <a:ext cx="6194425" cy="2080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Эталонная Поверхность (та же, что и для Beam Angle Test)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Используйте ручную матрицу вокруг эталонной съемки.  (Ячейки 30 cm x 30 cm)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Загрузите эталонную поверхность в MBMAX64.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Примените поправки за уровень и скорость звука.  Ограничьте лучи до 45 градусов.  Удалите выбросы.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3"/>
              <a:defRPr/>
            </a:pPr>
            <a:r>
              <a:rPr lang="ru-RU" sz="1600" b="1" i="0" u="none" baseline="0">
                <a:solidFill>
                  <a:srgbClr val="0091BB"/>
                </a:solidFill>
                <a:latin typeface="+mn-lt"/>
              </a:rPr>
              <a:t>Сохраните в XYZ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(одну точку в ячейке, среднюю, 3 точки).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03225" y="4929187"/>
            <a:ext cx="5942013" cy="14619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Контрольные Галсы - запуск теста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 typeface="+mj-lt"/>
              <a:buAutoNum type="arabicPeriod" startAt="7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Используйте ту же матрицу, что в шаге 3.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Загрузите </a:t>
            </a:r>
            <a:r>
              <a:rPr lang="ru-RU" sz="1600" b="1" i="0" u="none" baseline="0">
                <a:solidFill>
                  <a:srgbClr val="0091BB"/>
                </a:solidFill>
                <a:latin typeface="+mn-lt"/>
              </a:rPr>
              <a:t>данные ОЛЭ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(файл XYZ) в MBMAX64.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Запустите утилиту Check Line Statistics из меню Tools.</a:t>
            </a:r>
          </a:p>
          <a:p>
            <a:pPr marL="342900" indent="-342900" algn="l" rtl="0">
              <a:lnSpc>
                <a:spcPct val="80000"/>
              </a:lnSpc>
              <a:spcBef>
                <a:spcPts val="600"/>
              </a:spcBef>
              <a:buFontTx/>
              <a:buAutoNum type="arabicPeriod" startAt="7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Откройте Эталонную Поверхность XYZ</a:t>
            </a:r>
          </a:p>
        </p:txBody>
      </p:sp>
    </p:spTree>
    <p:extLst>
      <p:ext uri="{BB962C8B-B14F-4D97-AF65-F5344CB8AC3E}">
        <p14:creationId xmlns:p14="http://schemas.microsoft.com/office/powerpoint/2010/main" val="3666739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215900" y="1449388"/>
            <a:ext cx="4051300" cy="471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Результаты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Еще раз используя статистику расхождений - эталонные минус контрольные глубины.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Гистограмма показывает распределение и постоянную погрешность.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Mean Difference = постоянная погрешность.  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 ГЛАВНАЯ ХАРАКТЕРИСТИКА ТЕСТА!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Среднеквадратическая погрешность (СКП):  Разброс разностей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 95% Confidence = 2 * Sigma.  95% отклонений попадает в интервал 2 * sigma.</a:t>
            </a:r>
          </a:p>
        </p:txBody>
      </p:sp>
      <p:sp>
        <p:nvSpPr>
          <p:cNvPr id="23559" name="Text Box 13"/>
          <p:cNvSpPr txBox="1">
            <a:spLocks noChangeArrowheads="1"/>
          </p:cNvSpPr>
          <p:nvPr/>
        </p:nvSpPr>
        <p:spPr bwMode="auto">
          <a:xfrm>
            <a:off x="4309018" y="6022415"/>
            <a:ext cx="4422775" cy="319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400" b="1" i="1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Неплохо!  Постоянная погрешность менее 0.1 фута!</a:t>
            </a:r>
          </a:p>
        </p:txBody>
      </p:sp>
      <p:sp>
        <p:nvSpPr>
          <p:cNvPr id="9" name="Rectangle 2"/>
          <p:cNvSpPr txBox="1">
            <a:spLocks noRot="1" noChangeArrowheads="1"/>
          </p:cNvSpPr>
          <p:nvPr/>
        </p:nvSpPr>
        <p:spPr>
          <a:xfrm>
            <a:off x="215900" y="0"/>
            <a:ext cx="7777163" cy="1016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kern="0" baseline="0">
                <a:solidFill>
                  <a:schemeClr val="bg1"/>
                </a:solidFill>
              </a:rPr>
              <a:t>Check Line Statistics</a:t>
            </a:r>
          </a:p>
        </p:txBody>
      </p:sp>
      <p:pic>
        <p:nvPicPr>
          <p:cNvPr id="4198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1658470"/>
            <a:ext cx="4255587" cy="430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418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6688" y="0"/>
            <a:ext cx="8185150" cy="989013"/>
          </a:xfrm>
        </p:spPr>
        <p:txBody>
          <a:bodyPr/>
          <a:lstStyle/>
          <a:p>
            <a:pPr marL="53975" algn="l" rtl="0" eaLnBrk="1" hangingPunct="1">
              <a:defRPr/>
            </a:pPr>
            <a:r>
              <a:rPr lang="ru-RU" sz="3200" b="0" i="0" u="none" baseline="0">
                <a:latin typeface="+mn-lt"/>
                <a:cs typeface="Arial" panose="020B0604020202020204" pitchFamily="34" charset="0"/>
              </a:rPr>
              <a:t>Пример:  ТЕСТ ОЛЭ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2088727" y="6165850"/>
            <a:ext cx="4725987" cy="6921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5AB4"/>
                </a:solidFill>
                <a:latin typeface="Arial" charset="0"/>
              </a:defRPr>
            </a:lvl9pPr>
          </a:lstStyle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1600" b="0" i="0" u="none" baseline="0">
                <a:solidFill>
                  <a:srgbClr val="000000"/>
                </a:solidFill>
                <a:latin typeface="+mn-lt"/>
              </a:rPr>
              <a:t>или Сравнение МЛЭ и ОЛЭ</a:t>
            </a:r>
          </a:p>
        </p:txBody>
      </p:sp>
      <p:pic>
        <p:nvPicPr>
          <p:cNvPr id="5" name="2015 MBMAX Single Beam Te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9" y="1591628"/>
            <a:ext cx="7380288" cy="4673600"/>
          </a:xfrm>
          <a:prstGeom prst="rect">
            <a:avLst/>
          </a:prstGeom>
          <a:noFill/>
          <a:ln w="38100">
            <a:solidFill>
              <a:srgbClr val="FFFF8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87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PATCH TEST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913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77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="" xmlns:a16="http://schemas.microsoft.com/office/drawing/2014/main" id="{942BAB48-C58B-4163-8F1C-1A2E89ACC5D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6773"/>
            <a:ext cx="6696075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	Patch Test МЛЭ</a:t>
            </a:r>
          </a:p>
        </p:txBody>
      </p:sp>
      <p:pic>
        <p:nvPicPr>
          <p:cNvPr id="34819" name="Picture 4" descr="102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750" y="3678238"/>
            <a:ext cx="5724525" cy="1323975"/>
          </a:xfrm>
          <a:noFill/>
          <a:ln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4820" name="Text Box 5">
            <a:extLst>
              <a:ext uri="{FF2B5EF4-FFF2-40B4-BE49-F238E27FC236}">
                <a16:creationId xmlns="" xmlns:a16="http://schemas.microsoft.com/office/drawing/2014/main" id="{345CB4F5-A1EC-4C98-8E3B-66624C038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638" y="3671888"/>
            <a:ext cx="2195512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Пример не учтенного наклона антенны МЛЭ вдоль оси бортовой качки - увеличение погрешности на внешних лучах.</a:t>
            </a:r>
          </a:p>
        </p:txBody>
      </p:sp>
      <p:sp>
        <p:nvSpPr>
          <p:cNvPr id="34821" name="Text Box 10">
            <a:extLst>
              <a:ext uri="{FF2B5EF4-FFF2-40B4-BE49-F238E27FC236}">
                <a16:creationId xmlns="" xmlns:a16="http://schemas.microsoft.com/office/drawing/2014/main" id="{5AFC7055-37BD-44AD-9DDB-060AB6514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31900"/>
            <a:ext cx="7813675" cy="20928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Процедура Patch Test определяет: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  Истинные угловые поправки вдоль оси бортовой качки (Roll), килевой качки (Pitch), курсового угла (Yaw). Угловая поправка между ориентацией антенны эхолота и датчика качки и между курсовым углом судна и антенны.  Может привести к погрешности определения глубины и ее местоположения.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  Времени запаздывания GPS (latency ). Не зависит от эхолота.  Может привести к погрешности определения местоположения точек глубин.</a:t>
            </a:r>
          </a:p>
        </p:txBody>
      </p:sp>
      <p:sp>
        <p:nvSpPr>
          <p:cNvPr id="34822" name="Text Box 12">
            <a:extLst>
              <a:ext uri="{FF2B5EF4-FFF2-40B4-BE49-F238E27FC236}">
                <a16:creationId xmlns="" xmlns:a16="http://schemas.microsoft.com/office/drawing/2014/main" id="{34767D2B-74F9-4489-9650-F830E31B6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148263"/>
            <a:ext cx="9144000" cy="11233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Требования ИК Армии США (USACE) к Патч Тесту (инструкция EM1110-2-1003)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  Патч тест выполняется при установке системы на судне и периодически при изменении местоположения датчиков для определения изменения в угловой ориентации антенны относительно основных осей судовой системы координат.</a:t>
            </a:r>
          </a:p>
        </p:txBody>
      </p:sp>
    </p:spTree>
    <p:extLst>
      <p:ext uri="{BB962C8B-B14F-4D97-AF65-F5344CB8AC3E}">
        <p14:creationId xmlns:p14="http://schemas.microsoft.com/office/powerpoint/2010/main" val="3429318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>
            <a:extLst>
              <a:ext uri="{FF2B5EF4-FFF2-40B4-BE49-F238E27FC236}">
                <a16:creationId xmlns="" xmlns:a16="http://schemas.microsoft.com/office/drawing/2014/main" id="{2B0FACE6-249D-486A-8B72-31DD143954AD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3875" y="1268413"/>
            <a:ext cx="7634288" cy="1214437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Тест угловой поправки по оси крена (Roll)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Найдите плоский участок.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Канал – оптимальное место. </a:t>
            </a:r>
          </a:p>
          <a:p>
            <a:pPr marL="342900" indent="-342900" algn="l" rtl="0" eaLnBrk="1" fontAlgn="auto" hangingPunct="1">
              <a:lnSpc>
                <a:spcPct val="80000"/>
              </a:lnSpc>
              <a:buClrTx/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Якорные стоянки тоже подходят.</a:t>
            </a:r>
          </a:p>
        </p:txBody>
      </p:sp>
      <p:sp>
        <p:nvSpPr>
          <p:cNvPr id="39939" name="Rectangle 2">
            <a:extLst>
              <a:ext uri="{FF2B5EF4-FFF2-40B4-BE49-F238E27FC236}">
                <a16:creationId xmlns="" xmlns:a16="http://schemas.microsoft.com/office/drawing/2014/main" id="{D088F211-878F-4330-A774-FA23EFD7177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6773"/>
            <a:ext cx="81359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Местоположение теста</a:t>
            </a:r>
          </a:p>
        </p:txBody>
      </p:sp>
      <p:sp>
        <p:nvSpPr>
          <p:cNvPr id="35844" name="Rectangle 3">
            <a:extLst>
              <a:ext uri="{FF2B5EF4-FFF2-40B4-BE49-F238E27FC236}">
                <a16:creationId xmlns="" xmlns:a16="http://schemas.microsoft.com/office/drawing/2014/main" id="{A7C28D5C-DB8B-4B24-94DC-78C169170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2673350"/>
            <a:ext cx="8520113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ru-RU" sz="2000" b="1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Latency, Pitch и Yaw: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Найдите участок склона (или объект).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Склоны канала - отлично.  </a:t>
            </a:r>
          </a:p>
          <a:p>
            <a:pPr marL="285750" indent="-285750"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Пересечение трубопроводов тоже подходит!</a:t>
            </a:r>
          </a:p>
        </p:txBody>
      </p:sp>
      <p:sp>
        <p:nvSpPr>
          <p:cNvPr id="35845" name="Text Box 5">
            <a:extLst>
              <a:ext uri="{FF2B5EF4-FFF2-40B4-BE49-F238E27FC236}">
                <a16:creationId xmlns="" xmlns:a16="http://schemas.microsoft.com/office/drawing/2014/main" id="{BCF5C235-482B-4135-9954-FC1B5A862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6191250"/>
            <a:ext cx="741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Весь тест можно выполнить на этом участке. Есть и плоское дно и объект.</a:t>
            </a:r>
          </a:p>
        </p:txBody>
      </p:sp>
      <p:pic>
        <p:nvPicPr>
          <p:cNvPr id="3687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4076700"/>
            <a:ext cx="55626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27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="" xmlns:a16="http://schemas.microsoft.com/office/drawing/2014/main" id="{FD4BAFB3-BD00-449B-886E-28EE74CE621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2804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Галсы - одна антенна.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="" xmlns:a16="http://schemas.microsoft.com/office/drawing/2014/main" id="{219B6013-2949-482A-A043-0987DC466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196975"/>
            <a:ext cx="8208963" cy="6667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Тест угловой поправки по оси крена (Roll)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Галс A-B.  В обоих направлениях, плоское дно, промерная скорость.</a:t>
            </a:r>
          </a:p>
        </p:txBody>
      </p:sp>
      <p:sp>
        <p:nvSpPr>
          <p:cNvPr id="36868" name="Rectangle 3">
            <a:extLst>
              <a:ext uri="{FF2B5EF4-FFF2-40B4-BE49-F238E27FC236}">
                <a16:creationId xmlns="" xmlns:a16="http://schemas.microsoft.com/office/drawing/2014/main" id="{309611A1-4D19-42E0-8951-CA4A2B4E6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874838"/>
            <a:ext cx="7740650" cy="10795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Угловой офсет по оси дифферента (Pitch)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Галс C-D. В обоих направлениях, изменение рельефа, промерная скорость</a:t>
            </a: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.</a:t>
            </a:r>
          </a:p>
        </p:txBody>
      </p:sp>
      <p:sp>
        <p:nvSpPr>
          <p:cNvPr id="36869" name="Rectangle 3">
            <a:extLst>
              <a:ext uri="{FF2B5EF4-FFF2-40B4-BE49-F238E27FC236}">
                <a16:creationId xmlns="" xmlns:a16="http://schemas.microsoft.com/office/drawing/2014/main" id="{EAC7D331-CE57-4E2C-BAAB-E23CB466B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590800"/>
            <a:ext cx="9078913" cy="10191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Угловой офсет по оси курса (Yaw)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Галсы C-D и E-F.  Два галса с офсетом, одно направление, изменение рельефа, промерная скорость.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Межгалсовое расстояние равно средней глубине вдоль склона.</a:t>
            </a:r>
          </a:p>
        </p:txBody>
      </p:sp>
      <p:sp>
        <p:nvSpPr>
          <p:cNvPr id="36870" name="Rectangle 3">
            <a:extLst>
              <a:ext uri="{FF2B5EF4-FFF2-40B4-BE49-F238E27FC236}">
                <a16:creationId xmlns="" xmlns:a16="http://schemas.microsoft.com/office/drawing/2014/main" id="{A768CDF8-359B-404B-9FAE-9A2E4DFA2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3575050"/>
            <a:ext cx="9074150" cy="1223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Тест времени запаздывания (Latency):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279BBD"/>
                </a:solidFill>
                <a:latin typeface="+mn-lt"/>
              </a:rPr>
              <a:t>Галс C-D. В одном направлении, изменение рельефа, высокая скорость, затем низкая скорость</a:t>
            </a:r>
            <a:r>
              <a:rPr lang="ru-RU" sz="1600" b="0" i="0" u="none" baseline="0">
                <a:solidFill>
                  <a:srgbClr val="279BBD"/>
                </a:solidFill>
                <a:latin typeface="+mn-lt"/>
              </a:rPr>
              <a:t>.</a:t>
            </a:r>
          </a:p>
        </p:txBody>
      </p:sp>
      <p:pic>
        <p:nvPicPr>
          <p:cNvPr id="3891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4521200"/>
            <a:ext cx="509905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D7083FD8-2CB4-4863-8F6F-D15E3B142413}"/>
              </a:ext>
            </a:extLst>
          </p:cNvPr>
          <p:cNvCxnSpPr/>
          <p:nvPr/>
        </p:nvCxnSpPr>
        <p:spPr>
          <a:xfrm>
            <a:off x="2592388" y="4535488"/>
            <a:ext cx="554037" cy="19081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E98F65B5-658F-4A70-94D9-5EEDC8ED73D7}"/>
              </a:ext>
            </a:extLst>
          </p:cNvPr>
          <p:cNvCxnSpPr/>
          <p:nvPr/>
        </p:nvCxnSpPr>
        <p:spPr>
          <a:xfrm flipH="1">
            <a:off x="3897313" y="5103813"/>
            <a:ext cx="1643062" cy="14128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AC5F903A-96AD-4E35-9F5C-FCE9406DE851}"/>
              </a:ext>
            </a:extLst>
          </p:cNvPr>
          <p:cNvCxnSpPr>
            <a:endCxn id="36876" idx="3"/>
          </p:cNvCxnSpPr>
          <p:nvPr/>
        </p:nvCxnSpPr>
        <p:spPr>
          <a:xfrm flipH="1">
            <a:off x="3830638" y="4719638"/>
            <a:ext cx="1658937" cy="185737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TextBox 9">
            <a:extLst>
              <a:ext uri="{FF2B5EF4-FFF2-40B4-BE49-F238E27FC236}">
                <a16:creationId xmlns="" xmlns:a16="http://schemas.microsoft.com/office/drawing/2014/main" id="{261767CB-FB6F-46FC-AF30-A43228599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53548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36876" name="TextBox 17">
            <a:extLst>
              <a:ext uri="{FF2B5EF4-FFF2-40B4-BE49-F238E27FC236}">
                <a16:creationId xmlns="" xmlns:a16="http://schemas.microsoft.com/office/drawing/2014/main" id="{9152B0C0-25CF-41D1-959A-1FFDA24A6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4719638"/>
            <a:ext cx="360363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С</a:t>
            </a:r>
          </a:p>
        </p:txBody>
      </p:sp>
      <p:sp>
        <p:nvSpPr>
          <p:cNvPr id="36877" name="TextBox 18">
            <a:extLst>
              <a:ext uri="{FF2B5EF4-FFF2-40B4-BE49-F238E27FC236}">
                <a16:creationId xmlns="" xmlns:a16="http://schemas.microsoft.com/office/drawing/2014/main" id="{61934F02-31A2-4433-9B13-6E7EDD3CC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905375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F</a:t>
            </a:r>
          </a:p>
        </p:txBody>
      </p:sp>
      <p:sp>
        <p:nvSpPr>
          <p:cNvPr id="36878" name="TextBox 19">
            <a:extLst>
              <a:ext uri="{FF2B5EF4-FFF2-40B4-BE49-F238E27FC236}">
                <a16:creationId xmlns="" xmlns:a16="http://schemas.microsoft.com/office/drawing/2014/main" id="{B1A69EF6-6F83-4E38-A8F3-C09163F3B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5100638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E</a:t>
            </a:r>
          </a:p>
        </p:txBody>
      </p:sp>
      <p:sp>
        <p:nvSpPr>
          <p:cNvPr id="36879" name="TextBox 20">
            <a:extLst>
              <a:ext uri="{FF2B5EF4-FFF2-40B4-BE49-F238E27FC236}">
                <a16:creationId xmlns="" xmlns:a16="http://schemas.microsoft.com/office/drawing/2014/main" id="{7A1D95F3-6CF9-4D4D-8C11-83B8A8EB4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75" y="6259513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В</a:t>
            </a:r>
          </a:p>
        </p:txBody>
      </p:sp>
      <p:sp>
        <p:nvSpPr>
          <p:cNvPr id="36880" name="TextBox 21">
            <a:extLst>
              <a:ext uri="{FF2B5EF4-FFF2-40B4-BE49-F238E27FC236}">
                <a16:creationId xmlns="" xmlns:a16="http://schemas.microsoft.com/office/drawing/2014/main" id="{AB75C528-1CF7-4482-95E7-43C1EF9F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521200"/>
            <a:ext cx="360363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bg1"/>
                </a:solidFill>
                <a:latin typeface="+mn-lt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6770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="" xmlns:a16="http://schemas.microsoft.com/office/drawing/2014/main" id="{9D481ED5-B101-42B6-AE3A-1D4854B3B87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74882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Галсы - две антенны</a:t>
            </a:r>
          </a:p>
        </p:txBody>
      </p:sp>
      <p:graphicFrame>
        <p:nvGraphicFramePr>
          <p:cNvPr id="40963" name="Object 14"/>
          <p:cNvGraphicFramePr>
            <a:graphicFrameLocks noChangeAspect="1"/>
          </p:cNvGraphicFramePr>
          <p:nvPr/>
        </p:nvGraphicFramePr>
        <p:xfrm>
          <a:off x="4489450" y="1557338"/>
          <a:ext cx="4059238" cy="426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Bitmap Image" r:id="rId4" imgW="4334480" imgH="4552381" progId="Paint.Picture">
                  <p:embed/>
                </p:oleObj>
              </mc:Choice>
              <mc:Fallback>
                <p:oleObj name="Bitmap Image" r:id="rId4" imgW="4334480" imgH="45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9450" y="1557338"/>
                        <a:ext cx="4059238" cy="426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5">
            <a:extLst>
              <a:ext uri="{FF2B5EF4-FFF2-40B4-BE49-F238E27FC236}">
                <a16:creationId xmlns="" xmlns:a16="http://schemas.microsoft.com/office/drawing/2014/main" id="{D2C5B92C-6CF0-422A-8148-AB1DE7C62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7650" y="5883275"/>
            <a:ext cx="3494088" cy="60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rgbClr val="00B050"/>
                </a:solidFill>
                <a:latin typeface="+mn-lt"/>
              </a:rPr>
              <a:t>Зеленый = Антенна левого борта.  </a:t>
            </a:r>
          </a:p>
          <a:p>
            <a:pPr algn="l" rtl="0" eaLnBrk="1" hangingPunct="1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rgbClr val="FF0000"/>
                </a:solidFill>
                <a:latin typeface="+mn-lt"/>
              </a:rPr>
              <a:t>Красный</a:t>
            </a:r>
            <a:r>
              <a:rPr lang="ru-RU" sz="1400" b="0" i="0" u="none" baseline="0">
                <a:solidFill>
                  <a:srgbClr val="FF0000"/>
                </a:solidFill>
                <a:latin typeface="+mn-lt"/>
              </a:rPr>
              <a:t> = Правый борт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6F7EFBAE-C5D2-4161-89E0-92C7EF3AF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3" y="1390650"/>
            <a:ext cx="4249737" cy="4083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Тесты «Roll» и «Pitch»: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Иная геометрия для перекрытия данных левой и правой антенны по отдельности.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Нужно 3 галса вместо 2.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Галсы A и B для правой антенны.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Галсы B и C для левой антенны.</a:t>
            </a:r>
          </a:p>
          <a:p>
            <a:pPr algn="l" rtl="0">
              <a:spcBef>
                <a:spcPct val="20000"/>
              </a:spcBef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ct val="20000"/>
              </a:spcBef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ct val="2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Некоторые двухантенные МЛЭ монтируются жестко, их можно рассматривать как одна антенна.</a:t>
            </a:r>
          </a:p>
        </p:txBody>
      </p:sp>
    </p:spTree>
    <p:extLst>
      <p:ext uri="{BB962C8B-B14F-4D97-AF65-F5344CB8AC3E}">
        <p14:creationId xmlns:p14="http://schemas.microsoft.com/office/powerpoint/2010/main" val="2147300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>
            <a:extLst>
              <a:ext uri="{FF2B5EF4-FFF2-40B4-BE49-F238E27FC236}">
                <a16:creationId xmlns="" xmlns:a16="http://schemas.microsoft.com/office/drawing/2014/main" id="{9F4A6BEF-3089-4425-9DC6-0F270BE7C45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4597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Галсы съемки - лазерный сканер</a:t>
            </a:r>
          </a:p>
        </p:txBody>
      </p:sp>
      <p:sp>
        <p:nvSpPr>
          <p:cNvPr id="2052" name="Text Box 5">
            <a:extLst>
              <a:ext uri="{FF2B5EF4-FFF2-40B4-BE49-F238E27FC236}">
                <a16:creationId xmlns="" xmlns:a16="http://schemas.microsoft.com/office/drawing/2014/main" id="{D3015558-3D40-45FA-99A5-3B0FB5505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5965825"/>
            <a:ext cx="47894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Данные Optech ILRIS в HYPACK®</a:t>
            </a:r>
          </a:p>
        </p:txBody>
      </p:sp>
      <p:sp>
        <p:nvSpPr>
          <p:cNvPr id="2053" name="Rectangle 3">
            <a:extLst>
              <a:ext uri="{FF2B5EF4-FFF2-40B4-BE49-F238E27FC236}">
                <a16:creationId xmlns="" xmlns:a16="http://schemas.microsoft.com/office/drawing/2014/main" id="{9E77CB43-D59F-4F73-9353-64837083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3" y="1339850"/>
            <a:ext cx="8642350" cy="1223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Оптимальное место – парковка с рекламными щитами!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Пары галсов A-C или B-D можно использовать для определения всех параметров: углов крена, дифферента и курса.  </a:t>
            </a:r>
          </a:p>
        </p:txBody>
      </p:sp>
      <p:pic>
        <p:nvPicPr>
          <p:cNvPr id="43013" name="Picture 9" descr="optech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500438"/>
            <a:ext cx="4059237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5">
            <a:extLst>
              <a:ext uri="{FF2B5EF4-FFF2-40B4-BE49-F238E27FC236}">
                <a16:creationId xmlns="" xmlns:a16="http://schemas.microsoft.com/office/drawing/2014/main" id="{B3880666-FBDF-4576-9379-B8A8EB61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367463"/>
            <a:ext cx="284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Галсы на парковке</a:t>
            </a:r>
          </a:p>
        </p:txBody>
      </p:sp>
      <p:graphicFrame>
        <p:nvGraphicFramePr>
          <p:cNvPr id="43015" name="Object 12"/>
          <p:cNvGraphicFramePr>
            <a:graphicFrameLocks noChangeAspect="1"/>
          </p:cNvGraphicFramePr>
          <p:nvPr/>
        </p:nvGraphicFramePr>
        <p:xfrm>
          <a:off x="250825" y="3232150"/>
          <a:ext cx="3709988" cy="309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Bitmap Image" r:id="rId5" imgW="4334480" imgH="3619048" progId="Paint.Picture">
                  <p:embed/>
                </p:oleObj>
              </mc:Choice>
              <mc:Fallback>
                <p:oleObj name="Bitmap Image" r:id="rId5" imgW="4334480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232150"/>
                        <a:ext cx="3709988" cy="309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Text Box 5">
            <a:extLst>
              <a:ext uri="{FF2B5EF4-FFF2-40B4-BE49-F238E27FC236}">
                <a16:creationId xmlns="" xmlns:a16="http://schemas.microsoft.com/office/drawing/2014/main" id="{C609E001-7953-4344-9307-D8E0267B8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24100"/>
            <a:ext cx="4895850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Если нужно выполнять тестирование на воде, найдите неподвижную конструкцию, выступающую из воды.</a:t>
            </a:r>
          </a:p>
        </p:txBody>
      </p:sp>
    </p:spTree>
    <p:extLst>
      <p:ext uri="{BB962C8B-B14F-4D97-AF65-F5344CB8AC3E}">
        <p14:creationId xmlns:p14="http://schemas.microsoft.com/office/powerpoint/2010/main" val="3034754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2">
            <a:extLst>
              <a:ext uri="{FF2B5EF4-FFF2-40B4-BE49-F238E27FC236}">
                <a16:creationId xmlns="" xmlns:a16="http://schemas.microsoft.com/office/drawing/2014/main" id="{3CE885BC-2F38-4460-91BD-04A52F4F0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4221163"/>
            <a:ext cx="865028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Не считайте патч тест ТОЧНЫМ! 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279BBD"/>
                </a:solidFill>
                <a:latin typeface="+mn-lt"/>
              </a:rPr>
              <a:t>Выполните проходы по галсам несколько раз и используйте средние результаты.  Инструменты в MBMAX позволяют сохранять историю результатов</a:t>
            </a:r>
          </a:p>
        </p:txBody>
      </p:sp>
      <p:sp>
        <p:nvSpPr>
          <p:cNvPr id="37891" name="Text Box 13">
            <a:extLst>
              <a:ext uri="{FF2B5EF4-FFF2-40B4-BE49-F238E27FC236}">
                <a16:creationId xmlns="" xmlns:a16="http://schemas.microsoft.com/office/drawing/2014/main" id="{13480F72-9AF3-485F-A8C3-8C633E4B4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7" y="1304925"/>
            <a:ext cx="83039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Убедитесь в том, что качество приема GPS хорошее.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rgbClr val="279BBD"/>
                </a:solidFill>
                <a:latin typeface="+mn-lt"/>
              </a:rPr>
              <a:t>  Для снижения погрешности позиционирования рекомендуется использовать RTK режим GPS.</a:t>
            </a:r>
          </a:p>
        </p:txBody>
      </p:sp>
      <p:sp>
        <p:nvSpPr>
          <p:cNvPr id="40964" name="Rectangle 2">
            <a:extLst>
              <a:ext uri="{FF2B5EF4-FFF2-40B4-BE49-F238E27FC236}">
                <a16:creationId xmlns="" xmlns:a16="http://schemas.microsoft.com/office/drawing/2014/main" id="{A3B92D08-6ED9-4612-8105-5E91AE67870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1359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На что обратить внимание во время тестирования:</a:t>
            </a:r>
          </a:p>
        </p:txBody>
      </p:sp>
      <p:sp>
        <p:nvSpPr>
          <p:cNvPr id="37893" name="Text Box 12">
            <a:extLst>
              <a:ext uri="{FF2B5EF4-FFF2-40B4-BE49-F238E27FC236}">
                <a16:creationId xmlns="" xmlns:a16="http://schemas.microsoft.com/office/drawing/2014/main" id="{1721610E-56B2-4D4B-AB09-F409B68E4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7" y="2495679"/>
            <a:ext cx="7937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Не делайте тест на мелководье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rgbClr val="279BBD"/>
                </a:solidFill>
                <a:latin typeface="+mn-lt"/>
              </a:rPr>
              <a:t>  Тест на глубокой воде лучше.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rgbClr val="279BBD"/>
                </a:solidFill>
                <a:latin typeface="+mn-lt"/>
              </a:rPr>
              <a:t>  В самой глубокой части района съемки.</a:t>
            </a:r>
          </a:p>
        </p:txBody>
      </p:sp>
    </p:spTree>
    <p:extLst>
      <p:ext uri="{BB962C8B-B14F-4D97-AF65-F5344CB8AC3E}">
        <p14:creationId xmlns:p14="http://schemas.microsoft.com/office/powerpoint/2010/main" val="2385258210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4776</TotalTime>
  <Words>2100</Words>
  <Application>Microsoft Office PowerPoint</Application>
  <PresentationFormat>Экран (4:3)</PresentationFormat>
  <Paragraphs>305</Paragraphs>
  <Slides>30</Slides>
  <Notes>22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Arial</vt:lpstr>
      <vt:lpstr>Times New Roman</vt:lpstr>
      <vt:lpstr>Calibri</vt:lpstr>
      <vt:lpstr>Verdana</vt:lpstr>
      <vt:lpstr>Lucida Grande</vt:lpstr>
      <vt:lpstr>Wingdings</vt:lpstr>
      <vt:lpstr>Garamond</vt:lpstr>
      <vt:lpstr>Bell Gossett Eco</vt:lpstr>
      <vt:lpstr>Bell Gossett</vt:lpstr>
      <vt:lpstr>Bitmap Image</vt:lpstr>
      <vt:lpstr>МЛЭС - Тесты Patch и качества.</vt:lpstr>
      <vt:lpstr> Введение</vt:lpstr>
      <vt:lpstr>PATCH TEST</vt:lpstr>
      <vt:lpstr> Patch Test МЛЭ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Как это работает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PATCH TEST  Крен</vt:lpstr>
      <vt:lpstr>Тест Качества</vt:lpstr>
      <vt:lpstr>Тестирование МЛЭС</vt:lpstr>
      <vt:lpstr>Проверка качества данных многолучевого эхолота</vt:lpstr>
      <vt:lpstr>Создайте эталонную поверхность.</vt:lpstr>
      <vt:lpstr>Презентация PowerPoint</vt:lpstr>
      <vt:lpstr>Тестирование МЛЭ системы:</vt:lpstr>
      <vt:lpstr>Презентация PowerPoint</vt:lpstr>
      <vt:lpstr>Beam Angle Test в действии</vt:lpstr>
      <vt:lpstr>Сравнение Данных ОЛЭ и МЛЭ </vt:lpstr>
      <vt:lpstr>Check Line Statistics </vt:lpstr>
      <vt:lpstr>Check Line Statistics - Шаги при обработке</vt:lpstr>
      <vt:lpstr>Презентация PowerPoint</vt:lpstr>
      <vt:lpstr>Пример:  ТЕСТ ОЛЭ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175</cp:revision>
  <dcterms:created xsi:type="dcterms:W3CDTF">2014-07-07T18:31:44Z</dcterms:created>
  <dcterms:modified xsi:type="dcterms:W3CDTF">2020-01-28T08:51:43Z</dcterms:modified>
</cp:coreProperties>
</file>